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</p:sldMasterIdLst>
  <p:notesMasterIdLst>
    <p:notesMasterId r:id="rId35"/>
  </p:notesMasterIdLst>
  <p:sldIdLst>
    <p:sldId id="256" r:id="rId3"/>
    <p:sldId id="305" r:id="rId4"/>
    <p:sldId id="306" r:id="rId5"/>
    <p:sldId id="327" r:id="rId6"/>
    <p:sldId id="308" r:id="rId7"/>
    <p:sldId id="316" r:id="rId8"/>
    <p:sldId id="265" r:id="rId9"/>
    <p:sldId id="310" r:id="rId10"/>
    <p:sldId id="311" r:id="rId11"/>
    <p:sldId id="266" r:id="rId12"/>
    <p:sldId id="312" r:id="rId13"/>
    <p:sldId id="328" r:id="rId14"/>
    <p:sldId id="309" r:id="rId15"/>
    <p:sldId id="257" r:id="rId16"/>
    <p:sldId id="329" r:id="rId17"/>
    <p:sldId id="318" r:id="rId18"/>
    <p:sldId id="320" r:id="rId19"/>
    <p:sldId id="313" r:id="rId20"/>
    <p:sldId id="321" r:id="rId21"/>
    <p:sldId id="322" r:id="rId22"/>
    <p:sldId id="324" r:id="rId23"/>
    <p:sldId id="325" r:id="rId24"/>
    <p:sldId id="330" r:id="rId25"/>
    <p:sldId id="731" r:id="rId26"/>
    <p:sldId id="326" r:id="rId27"/>
    <p:sldId id="412" r:id="rId28"/>
    <p:sldId id="715" r:id="rId29"/>
    <p:sldId id="721" r:id="rId30"/>
    <p:sldId id="730" r:id="rId31"/>
    <p:sldId id="733" r:id="rId32"/>
    <p:sldId id="307" r:id="rId33"/>
    <p:sldId id="732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65" autoAdjust="0"/>
    <p:restoredTop sz="94660"/>
  </p:normalViewPr>
  <p:slideViewPr>
    <p:cSldViewPr snapToGrid="0">
      <p:cViewPr varScale="1">
        <p:scale>
          <a:sx n="58" d="100"/>
          <a:sy n="58" d="100"/>
        </p:scale>
        <p:origin x="72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#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6F2CE86-E199-4942-8DE0-329C1C14487A}" type="doc">
      <dgm:prSet loTypeId="urn:microsoft.com/office/officeart/2005/8/layout/vList2" loCatId="list" qsTypeId="urn:microsoft.com/office/officeart/2005/8/quickstyle/simple1#3" qsCatId="simple" csTypeId="urn:microsoft.com/office/officeart/2005/8/colors/colorful2#2" csCatId="colorful" phldr="1"/>
      <dgm:spPr/>
      <dgm:t>
        <a:bodyPr/>
        <a:lstStyle/>
        <a:p>
          <a:endParaRPr lang="en-US"/>
        </a:p>
      </dgm:t>
    </dgm:pt>
    <dgm:pt modelId="{A10319BE-3C5A-45FD-9CCD-A297D8D5C8EB}">
      <dgm:prSet/>
      <dgm:spPr/>
      <dgm:t>
        <a:bodyPr/>
        <a:lstStyle/>
        <a:p>
          <a:r>
            <a:rPr lang="it-IT"/>
            <a:t>L'Indocyanina Verde (ICG) è un colorante fluorescente che, dopo somministrazione, si lega rapidamente alle proteine plasmatiche e viene visualizzato mediante sistemi di imaging Near-Infrared (NIR). </a:t>
          </a:r>
          <a:endParaRPr lang="en-US"/>
        </a:p>
      </dgm:t>
    </dgm:pt>
    <dgm:pt modelId="{226B04E1-2E57-4A7B-A518-5BC259ABA068}" type="parTrans" cxnId="{F6DF1D42-D1FB-49ED-9DD7-7B85E8A2005E}">
      <dgm:prSet/>
      <dgm:spPr/>
      <dgm:t>
        <a:bodyPr/>
        <a:lstStyle/>
        <a:p>
          <a:endParaRPr lang="en-US"/>
        </a:p>
      </dgm:t>
    </dgm:pt>
    <dgm:pt modelId="{72505F92-ADCA-4F6D-981D-A4344CB25205}" type="sibTrans" cxnId="{F6DF1D42-D1FB-49ED-9DD7-7B85E8A2005E}">
      <dgm:prSet/>
      <dgm:spPr/>
      <dgm:t>
        <a:bodyPr/>
        <a:lstStyle/>
        <a:p>
          <a:endParaRPr lang="en-US"/>
        </a:p>
      </dgm:t>
    </dgm:pt>
    <dgm:pt modelId="{CFD5E2F1-B8C0-41A0-B375-29476E53C134}">
      <dgm:prSet/>
      <dgm:spPr/>
      <dgm:t>
        <a:bodyPr/>
        <a:lstStyle/>
        <a:p>
          <a:r>
            <a:rPr lang="it-IT" dirty="0"/>
            <a:t>Quando viene illuminata da luce infrarossa (circa 750-810 nm), </a:t>
          </a:r>
        </a:p>
        <a:p>
          <a:r>
            <a:rPr lang="it-IT" dirty="0"/>
            <a:t>l'ICG emette fluorescenza a circa 830 nm, consentendo la visualizzazione in tempo reale di:</a:t>
          </a:r>
          <a:endParaRPr lang="en-US" dirty="0"/>
        </a:p>
      </dgm:t>
    </dgm:pt>
    <dgm:pt modelId="{4497F856-650D-46CF-B026-4F324A0303AC}" type="parTrans" cxnId="{F743FF4D-3E8E-412C-9BC6-323E88663D4E}">
      <dgm:prSet/>
      <dgm:spPr/>
      <dgm:t>
        <a:bodyPr/>
        <a:lstStyle/>
        <a:p>
          <a:endParaRPr lang="en-US"/>
        </a:p>
      </dgm:t>
    </dgm:pt>
    <dgm:pt modelId="{16A00E19-EF96-43FE-AB35-4C3B7C3391EB}" type="sibTrans" cxnId="{F743FF4D-3E8E-412C-9BC6-323E88663D4E}">
      <dgm:prSet/>
      <dgm:spPr/>
      <dgm:t>
        <a:bodyPr/>
        <a:lstStyle/>
        <a:p>
          <a:endParaRPr lang="en-US"/>
        </a:p>
      </dgm:t>
    </dgm:pt>
    <dgm:pt modelId="{6287CF34-4DF3-42C7-B6EF-673DB6483A0F}">
      <dgm:prSet/>
      <dgm:spPr/>
      <dgm:t>
        <a:bodyPr/>
        <a:lstStyle/>
        <a:p>
          <a:r>
            <a:rPr lang="it-IT" i="1" dirty="0"/>
            <a:t>Perfusione tissutale</a:t>
          </a:r>
          <a:endParaRPr lang="en-US" dirty="0"/>
        </a:p>
      </dgm:t>
    </dgm:pt>
    <dgm:pt modelId="{C51B8CB8-DE04-47B4-B4FE-7F22F31BE4BD}" type="parTrans" cxnId="{E63A9ABE-57BA-4035-A536-574EEB5D4931}">
      <dgm:prSet/>
      <dgm:spPr/>
      <dgm:t>
        <a:bodyPr/>
        <a:lstStyle/>
        <a:p>
          <a:endParaRPr lang="en-US"/>
        </a:p>
      </dgm:t>
    </dgm:pt>
    <dgm:pt modelId="{1B0FA55A-7ABB-4A8D-872C-CE31ED82BA9B}" type="sibTrans" cxnId="{E63A9ABE-57BA-4035-A536-574EEB5D4931}">
      <dgm:prSet/>
      <dgm:spPr/>
      <dgm:t>
        <a:bodyPr/>
        <a:lstStyle/>
        <a:p>
          <a:endParaRPr lang="en-US"/>
        </a:p>
      </dgm:t>
    </dgm:pt>
    <dgm:pt modelId="{911D565E-AB45-42C8-B630-DAD3565EAA6B}">
      <dgm:prSet/>
      <dgm:spPr/>
      <dgm:t>
        <a:bodyPr/>
        <a:lstStyle/>
        <a:p>
          <a:r>
            <a:rPr lang="it-IT" i="1" dirty="0"/>
            <a:t>Vascolarizzazione arteriosa e venosa</a:t>
          </a:r>
          <a:endParaRPr lang="en-US" dirty="0"/>
        </a:p>
      </dgm:t>
    </dgm:pt>
    <dgm:pt modelId="{944982C1-390A-44D7-9D26-1EAF0E0015F0}" type="parTrans" cxnId="{6268588A-B79F-4970-B54D-7E091BB20B7C}">
      <dgm:prSet/>
      <dgm:spPr/>
      <dgm:t>
        <a:bodyPr/>
        <a:lstStyle/>
        <a:p>
          <a:endParaRPr lang="en-US"/>
        </a:p>
      </dgm:t>
    </dgm:pt>
    <dgm:pt modelId="{47D42134-AFE5-4CC4-891B-810B22925BC8}" type="sibTrans" cxnId="{6268588A-B79F-4970-B54D-7E091BB20B7C}">
      <dgm:prSet/>
      <dgm:spPr/>
      <dgm:t>
        <a:bodyPr/>
        <a:lstStyle/>
        <a:p>
          <a:endParaRPr lang="en-US"/>
        </a:p>
      </dgm:t>
    </dgm:pt>
    <dgm:pt modelId="{387D1BE1-7C1C-4F90-A1DC-146677102AF2}">
      <dgm:prSet/>
      <dgm:spPr/>
      <dgm:t>
        <a:bodyPr/>
        <a:lstStyle/>
        <a:p>
          <a:r>
            <a:rPr lang="it-IT" i="1" dirty="0"/>
            <a:t>Anatomia biliare</a:t>
          </a:r>
          <a:endParaRPr lang="en-US" dirty="0"/>
        </a:p>
      </dgm:t>
    </dgm:pt>
    <dgm:pt modelId="{66EC8538-E5C9-40A8-8D48-4064C39FDD70}" type="parTrans" cxnId="{5FAE6B88-519E-4A5C-873F-668D1C2EA982}">
      <dgm:prSet/>
      <dgm:spPr/>
      <dgm:t>
        <a:bodyPr/>
        <a:lstStyle/>
        <a:p>
          <a:endParaRPr lang="en-US"/>
        </a:p>
      </dgm:t>
    </dgm:pt>
    <dgm:pt modelId="{32794710-8E4D-4DB1-BFE8-4AAE2408FDF6}" type="sibTrans" cxnId="{5FAE6B88-519E-4A5C-873F-668D1C2EA982}">
      <dgm:prSet/>
      <dgm:spPr/>
      <dgm:t>
        <a:bodyPr/>
        <a:lstStyle/>
        <a:p>
          <a:endParaRPr lang="en-US"/>
        </a:p>
      </dgm:t>
    </dgm:pt>
    <dgm:pt modelId="{5C1CBB0F-1FB4-405F-90EE-16A74477B220}">
      <dgm:prSet/>
      <dgm:spPr/>
      <dgm:t>
        <a:bodyPr/>
        <a:lstStyle/>
        <a:p>
          <a:r>
            <a:rPr lang="it-IT" i="1" dirty="0"/>
            <a:t>Drenaggio linfatico</a:t>
          </a:r>
          <a:endParaRPr lang="en-US" dirty="0"/>
        </a:p>
      </dgm:t>
    </dgm:pt>
    <dgm:pt modelId="{B66ACAFD-ABDE-42CE-8738-B7D388CC1616}" type="parTrans" cxnId="{3A0DB430-5A04-4744-A283-AB96A07AD567}">
      <dgm:prSet/>
      <dgm:spPr/>
      <dgm:t>
        <a:bodyPr/>
        <a:lstStyle/>
        <a:p>
          <a:endParaRPr lang="en-US"/>
        </a:p>
      </dgm:t>
    </dgm:pt>
    <dgm:pt modelId="{4F249F1D-346F-483F-A221-08D02021E233}" type="sibTrans" cxnId="{3A0DB430-5A04-4744-A283-AB96A07AD567}">
      <dgm:prSet/>
      <dgm:spPr/>
      <dgm:t>
        <a:bodyPr/>
        <a:lstStyle/>
        <a:p>
          <a:endParaRPr lang="en-US"/>
        </a:p>
      </dgm:t>
    </dgm:pt>
    <dgm:pt modelId="{855948E8-5B4E-4B3B-966F-BAEB637A0753}">
      <dgm:prSet/>
      <dgm:spPr/>
      <dgm:t>
        <a:bodyPr/>
        <a:lstStyle/>
        <a:p>
          <a:r>
            <a:rPr lang="it-IT" i="1" dirty="0"/>
            <a:t>Linfonodo sentinella</a:t>
          </a:r>
          <a:endParaRPr lang="en-US" dirty="0"/>
        </a:p>
      </dgm:t>
    </dgm:pt>
    <dgm:pt modelId="{C476762A-D8F5-41F8-81D2-128D0F740B34}" type="parTrans" cxnId="{6770E783-DD4D-4EFE-8B27-6AACDA00EFAA}">
      <dgm:prSet/>
      <dgm:spPr/>
      <dgm:t>
        <a:bodyPr/>
        <a:lstStyle/>
        <a:p>
          <a:endParaRPr lang="en-US"/>
        </a:p>
      </dgm:t>
    </dgm:pt>
    <dgm:pt modelId="{380EDF00-5FFF-49AF-ADB7-2877B6902D15}" type="sibTrans" cxnId="{6770E783-DD4D-4EFE-8B27-6AACDA00EFAA}">
      <dgm:prSet/>
      <dgm:spPr/>
      <dgm:t>
        <a:bodyPr/>
        <a:lstStyle/>
        <a:p>
          <a:endParaRPr lang="en-US"/>
        </a:p>
      </dgm:t>
    </dgm:pt>
    <dgm:pt modelId="{CEBEBECD-96A9-478A-877B-D20B343CE337}">
      <dgm:prSet/>
      <dgm:spPr/>
      <dgm:t>
        <a:bodyPr/>
        <a:lstStyle/>
        <a:p>
          <a:r>
            <a:rPr lang="it-IT" i="1" dirty="0"/>
            <a:t>Perfusione di anastomosi gastrointestinali</a:t>
          </a:r>
          <a:endParaRPr lang="en-US" dirty="0"/>
        </a:p>
      </dgm:t>
    </dgm:pt>
    <dgm:pt modelId="{7057B9F4-31C1-4333-A083-D568A70D0A32}" type="parTrans" cxnId="{06E776EA-0208-4A74-BB05-B01249E31D4E}">
      <dgm:prSet/>
      <dgm:spPr/>
      <dgm:t>
        <a:bodyPr/>
        <a:lstStyle/>
        <a:p>
          <a:endParaRPr lang="en-US"/>
        </a:p>
      </dgm:t>
    </dgm:pt>
    <dgm:pt modelId="{15525E58-756B-41EC-B924-46A422696C12}" type="sibTrans" cxnId="{06E776EA-0208-4A74-BB05-B01249E31D4E}">
      <dgm:prSet/>
      <dgm:spPr/>
      <dgm:t>
        <a:bodyPr/>
        <a:lstStyle/>
        <a:p>
          <a:endParaRPr lang="en-US"/>
        </a:p>
      </dgm:t>
    </dgm:pt>
    <dgm:pt modelId="{7A2BA3AD-7C05-4736-AA5D-88B177BBB7AB}">
      <dgm:prSet/>
      <dgm:spPr/>
      <dgm:t>
        <a:bodyPr/>
        <a:lstStyle/>
        <a:p>
          <a:r>
            <a:rPr lang="it-IT" i="1" dirty="0"/>
            <a:t>Perfusione di lembi e </a:t>
          </a:r>
          <a:r>
            <a:rPr lang="it-IT" i="1" dirty="0" err="1"/>
            <a:t>graft</a:t>
          </a:r>
          <a:endParaRPr lang="en-US" dirty="0"/>
        </a:p>
      </dgm:t>
    </dgm:pt>
    <dgm:pt modelId="{30DAF1DD-7094-4D84-AA57-08D03DE7A34A}" type="parTrans" cxnId="{688DA188-E375-437D-8CA6-CC8F4C16AB33}">
      <dgm:prSet/>
      <dgm:spPr/>
      <dgm:t>
        <a:bodyPr/>
        <a:lstStyle/>
        <a:p>
          <a:endParaRPr lang="en-US"/>
        </a:p>
      </dgm:t>
    </dgm:pt>
    <dgm:pt modelId="{6B1DFAD9-F4F0-46F3-8D4E-5CC597857CAF}" type="sibTrans" cxnId="{688DA188-E375-437D-8CA6-CC8F4C16AB33}">
      <dgm:prSet/>
      <dgm:spPr/>
      <dgm:t>
        <a:bodyPr/>
        <a:lstStyle/>
        <a:p>
          <a:endParaRPr lang="en-US"/>
        </a:p>
      </dgm:t>
    </dgm:pt>
    <dgm:pt modelId="{2AC89783-D7EB-4A21-A209-2E60A83D9033}">
      <dgm:prSet/>
      <dgm:spPr/>
      <dgm:t>
        <a:bodyPr/>
        <a:lstStyle/>
        <a:p>
          <a:r>
            <a:rPr lang="it-IT" dirty="0"/>
            <a:t>L'ICG ha un'emivita breve (3-5 minuti), viene captata dal fegato ed eliminata nella bile senza metabolismo significativo</a:t>
          </a:r>
          <a:endParaRPr lang="en-US" dirty="0"/>
        </a:p>
      </dgm:t>
    </dgm:pt>
    <dgm:pt modelId="{458CB3D2-21BC-46F0-8F3D-4F7DCE5C539B}" type="parTrans" cxnId="{B6E10131-0331-4CA4-803A-BD53CEF4BCA3}">
      <dgm:prSet/>
      <dgm:spPr/>
      <dgm:t>
        <a:bodyPr/>
        <a:lstStyle/>
        <a:p>
          <a:endParaRPr lang="en-US"/>
        </a:p>
      </dgm:t>
    </dgm:pt>
    <dgm:pt modelId="{03140A26-9917-4E01-B7DF-770A6F68F7D7}" type="sibTrans" cxnId="{B6E10131-0331-4CA4-803A-BD53CEF4BCA3}">
      <dgm:prSet/>
      <dgm:spPr/>
      <dgm:t>
        <a:bodyPr/>
        <a:lstStyle/>
        <a:p>
          <a:endParaRPr lang="en-US"/>
        </a:p>
      </dgm:t>
    </dgm:pt>
    <dgm:pt modelId="{9221CF07-CBFE-4052-B427-629A5BB89FD4}" type="pres">
      <dgm:prSet presAssocID="{C6F2CE86-E199-4942-8DE0-329C1C14487A}" presName="linear" presStyleCnt="0">
        <dgm:presLayoutVars>
          <dgm:animLvl val="lvl"/>
          <dgm:resizeHandles val="exact"/>
        </dgm:presLayoutVars>
      </dgm:prSet>
      <dgm:spPr/>
    </dgm:pt>
    <dgm:pt modelId="{450E7B20-28CF-4EE6-B6C7-D92DB9DF22BF}" type="pres">
      <dgm:prSet presAssocID="{A10319BE-3C5A-45FD-9CCD-A297D8D5C8EB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9D14CCE6-9704-4296-9CB9-0EDD0455C02D}" type="pres">
      <dgm:prSet presAssocID="{72505F92-ADCA-4F6D-981D-A4344CB25205}" presName="spacer" presStyleCnt="0"/>
      <dgm:spPr/>
    </dgm:pt>
    <dgm:pt modelId="{FDA2629C-F219-49E7-ABB5-FB4B884ECFC2}" type="pres">
      <dgm:prSet presAssocID="{CFD5E2F1-B8C0-41A0-B375-29476E53C134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E91538EF-49D0-446C-A6DB-C7941CB0F6C7}" type="pres">
      <dgm:prSet presAssocID="{CFD5E2F1-B8C0-41A0-B375-29476E53C134}" presName="childText" presStyleLbl="revTx" presStyleIdx="0" presStyleCnt="1">
        <dgm:presLayoutVars>
          <dgm:bulletEnabled val="1"/>
        </dgm:presLayoutVars>
      </dgm:prSet>
      <dgm:spPr/>
    </dgm:pt>
    <dgm:pt modelId="{E54BC126-DAFD-4227-8F5D-72B0732E6DEA}" type="pres">
      <dgm:prSet presAssocID="{2AC89783-D7EB-4A21-A209-2E60A83D9033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A037D003-AE1E-48C5-A843-DFD1E5EAF9D5}" type="presOf" srcId="{CFD5E2F1-B8C0-41A0-B375-29476E53C134}" destId="{FDA2629C-F219-49E7-ABB5-FB4B884ECFC2}" srcOrd="0" destOrd="0" presId="urn:microsoft.com/office/officeart/2005/8/layout/vList2"/>
    <dgm:cxn modelId="{560E580F-7985-46C5-8694-264801B1B43F}" type="presOf" srcId="{2AC89783-D7EB-4A21-A209-2E60A83D9033}" destId="{E54BC126-DAFD-4227-8F5D-72B0732E6DEA}" srcOrd="0" destOrd="0" presId="urn:microsoft.com/office/officeart/2005/8/layout/vList2"/>
    <dgm:cxn modelId="{3B317717-24C5-45F7-85C0-9867874936D4}" type="presOf" srcId="{C6F2CE86-E199-4942-8DE0-329C1C14487A}" destId="{9221CF07-CBFE-4052-B427-629A5BB89FD4}" srcOrd="0" destOrd="0" presId="urn:microsoft.com/office/officeart/2005/8/layout/vList2"/>
    <dgm:cxn modelId="{3A0DB430-5A04-4744-A283-AB96A07AD567}" srcId="{CFD5E2F1-B8C0-41A0-B375-29476E53C134}" destId="{5C1CBB0F-1FB4-405F-90EE-16A74477B220}" srcOrd="3" destOrd="0" parTransId="{B66ACAFD-ABDE-42CE-8738-B7D388CC1616}" sibTransId="{4F249F1D-346F-483F-A221-08D02021E233}"/>
    <dgm:cxn modelId="{B6E10131-0331-4CA4-803A-BD53CEF4BCA3}" srcId="{C6F2CE86-E199-4942-8DE0-329C1C14487A}" destId="{2AC89783-D7EB-4A21-A209-2E60A83D9033}" srcOrd="2" destOrd="0" parTransId="{458CB3D2-21BC-46F0-8F3D-4F7DCE5C539B}" sibTransId="{03140A26-9917-4E01-B7DF-770A6F68F7D7}"/>
    <dgm:cxn modelId="{F6DF1D42-D1FB-49ED-9DD7-7B85E8A2005E}" srcId="{C6F2CE86-E199-4942-8DE0-329C1C14487A}" destId="{A10319BE-3C5A-45FD-9CCD-A297D8D5C8EB}" srcOrd="0" destOrd="0" parTransId="{226B04E1-2E57-4A7B-A518-5BC259ABA068}" sibTransId="{72505F92-ADCA-4F6D-981D-A4344CB25205}"/>
    <dgm:cxn modelId="{F743FF4D-3E8E-412C-9BC6-323E88663D4E}" srcId="{C6F2CE86-E199-4942-8DE0-329C1C14487A}" destId="{CFD5E2F1-B8C0-41A0-B375-29476E53C134}" srcOrd="1" destOrd="0" parTransId="{4497F856-650D-46CF-B026-4F324A0303AC}" sibTransId="{16A00E19-EF96-43FE-AB35-4C3B7C3391EB}"/>
    <dgm:cxn modelId="{41E3927D-4D91-41D2-8D5F-1AD0E2A2A3F0}" type="presOf" srcId="{A10319BE-3C5A-45FD-9CCD-A297D8D5C8EB}" destId="{450E7B20-28CF-4EE6-B6C7-D92DB9DF22BF}" srcOrd="0" destOrd="0" presId="urn:microsoft.com/office/officeart/2005/8/layout/vList2"/>
    <dgm:cxn modelId="{6770E783-DD4D-4EFE-8B27-6AACDA00EFAA}" srcId="{CFD5E2F1-B8C0-41A0-B375-29476E53C134}" destId="{855948E8-5B4E-4B3B-966F-BAEB637A0753}" srcOrd="4" destOrd="0" parTransId="{C476762A-D8F5-41F8-81D2-128D0F740B34}" sibTransId="{380EDF00-5FFF-49AF-ADB7-2877B6902D15}"/>
    <dgm:cxn modelId="{5FAE6B88-519E-4A5C-873F-668D1C2EA982}" srcId="{CFD5E2F1-B8C0-41A0-B375-29476E53C134}" destId="{387D1BE1-7C1C-4F90-A1DC-146677102AF2}" srcOrd="2" destOrd="0" parTransId="{66EC8538-E5C9-40A8-8D48-4064C39FDD70}" sibTransId="{32794710-8E4D-4DB1-BFE8-4AAE2408FDF6}"/>
    <dgm:cxn modelId="{688DA188-E375-437D-8CA6-CC8F4C16AB33}" srcId="{CFD5E2F1-B8C0-41A0-B375-29476E53C134}" destId="{7A2BA3AD-7C05-4736-AA5D-88B177BBB7AB}" srcOrd="6" destOrd="0" parTransId="{30DAF1DD-7094-4D84-AA57-08D03DE7A34A}" sibTransId="{6B1DFAD9-F4F0-46F3-8D4E-5CC597857CAF}"/>
    <dgm:cxn modelId="{6268588A-B79F-4970-B54D-7E091BB20B7C}" srcId="{CFD5E2F1-B8C0-41A0-B375-29476E53C134}" destId="{911D565E-AB45-42C8-B630-DAD3565EAA6B}" srcOrd="1" destOrd="0" parTransId="{944982C1-390A-44D7-9D26-1EAF0E0015F0}" sibTransId="{47D42134-AFE5-4CC4-891B-810B22925BC8}"/>
    <dgm:cxn modelId="{DB4A82A0-2730-4582-BE7B-2165C429AA3D}" type="presOf" srcId="{CEBEBECD-96A9-478A-877B-D20B343CE337}" destId="{E91538EF-49D0-446C-A6DB-C7941CB0F6C7}" srcOrd="0" destOrd="5" presId="urn:microsoft.com/office/officeart/2005/8/layout/vList2"/>
    <dgm:cxn modelId="{E63A9ABE-57BA-4035-A536-574EEB5D4931}" srcId="{CFD5E2F1-B8C0-41A0-B375-29476E53C134}" destId="{6287CF34-4DF3-42C7-B6EF-673DB6483A0F}" srcOrd="0" destOrd="0" parTransId="{C51B8CB8-DE04-47B4-B4FE-7F22F31BE4BD}" sibTransId="{1B0FA55A-7ABB-4A8D-872C-CE31ED82BA9B}"/>
    <dgm:cxn modelId="{EFBEB7C4-9FDA-47FC-BB7D-BFA09ED40EA1}" type="presOf" srcId="{855948E8-5B4E-4B3B-966F-BAEB637A0753}" destId="{E91538EF-49D0-446C-A6DB-C7941CB0F6C7}" srcOrd="0" destOrd="4" presId="urn:microsoft.com/office/officeart/2005/8/layout/vList2"/>
    <dgm:cxn modelId="{FB6D26C7-302F-4FBE-AFCD-F215B4B6886D}" type="presOf" srcId="{911D565E-AB45-42C8-B630-DAD3565EAA6B}" destId="{E91538EF-49D0-446C-A6DB-C7941CB0F6C7}" srcOrd="0" destOrd="1" presId="urn:microsoft.com/office/officeart/2005/8/layout/vList2"/>
    <dgm:cxn modelId="{F2248BCF-DFFE-4525-A094-843FF8AC4C60}" type="presOf" srcId="{5C1CBB0F-1FB4-405F-90EE-16A74477B220}" destId="{E91538EF-49D0-446C-A6DB-C7941CB0F6C7}" srcOrd="0" destOrd="3" presId="urn:microsoft.com/office/officeart/2005/8/layout/vList2"/>
    <dgm:cxn modelId="{11DFE0D0-FFD2-4781-9F0E-422E3248FCF7}" type="presOf" srcId="{6287CF34-4DF3-42C7-B6EF-673DB6483A0F}" destId="{E91538EF-49D0-446C-A6DB-C7941CB0F6C7}" srcOrd="0" destOrd="0" presId="urn:microsoft.com/office/officeart/2005/8/layout/vList2"/>
    <dgm:cxn modelId="{ED9AF7DF-9191-4313-95EC-78034D99432E}" type="presOf" srcId="{387D1BE1-7C1C-4F90-A1DC-146677102AF2}" destId="{E91538EF-49D0-446C-A6DB-C7941CB0F6C7}" srcOrd="0" destOrd="2" presId="urn:microsoft.com/office/officeart/2005/8/layout/vList2"/>
    <dgm:cxn modelId="{3EFD87E9-3A1A-4EDF-922A-26A3831B2694}" type="presOf" srcId="{7A2BA3AD-7C05-4736-AA5D-88B177BBB7AB}" destId="{E91538EF-49D0-446C-A6DB-C7941CB0F6C7}" srcOrd="0" destOrd="6" presId="urn:microsoft.com/office/officeart/2005/8/layout/vList2"/>
    <dgm:cxn modelId="{06E776EA-0208-4A74-BB05-B01249E31D4E}" srcId="{CFD5E2F1-B8C0-41A0-B375-29476E53C134}" destId="{CEBEBECD-96A9-478A-877B-D20B343CE337}" srcOrd="5" destOrd="0" parTransId="{7057B9F4-31C1-4333-A083-D568A70D0A32}" sibTransId="{15525E58-756B-41EC-B924-46A422696C12}"/>
    <dgm:cxn modelId="{7CFB4FED-8259-47CF-ACAE-2B5CA67142DF}" type="presParOf" srcId="{9221CF07-CBFE-4052-B427-629A5BB89FD4}" destId="{450E7B20-28CF-4EE6-B6C7-D92DB9DF22BF}" srcOrd="0" destOrd="0" presId="urn:microsoft.com/office/officeart/2005/8/layout/vList2"/>
    <dgm:cxn modelId="{8E9A7DA5-6D31-4E32-8838-ED3D7A86B806}" type="presParOf" srcId="{9221CF07-CBFE-4052-B427-629A5BB89FD4}" destId="{9D14CCE6-9704-4296-9CB9-0EDD0455C02D}" srcOrd="1" destOrd="0" presId="urn:microsoft.com/office/officeart/2005/8/layout/vList2"/>
    <dgm:cxn modelId="{26AF45EF-822E-4736-BAC1-E7E79B1BF848}" type="presParOf" srcId="{9221CF07-CBFE-4052-B427-629A5BB89FD4}" destId="{FDA2629C-F219-49E7-ABB5-FB4B884ECFC2}" srcOrd="2" destOrd="0" presId="urn:microsoft.com/office/officeart/2005/8/layout/vList2"/>
    <dgm:cxn modelId="{80207ACF-B226-4077-AB96-9E49C8A2E4CF}" type="presParOf" srcId="{9221CF07-CBFE-4052-B427-629A5BB89FD4}" destId="{E91538EF-49D0-446C-A6DB-C7941CB0F6C7}" srcOrd="3" destOrd="0" presId="urn:microsoft.com/office/officeart/2005/8/layout/vList2"/>
    <dgm:cxn modelId="{511A7994-734B-4CE3-B6FC-C94FB9812A20}" type="presParOf" srcId="{9221CF07-CBFE-4052-B427-629A5BB89FD4}" destId="{E54BC126-DAFD-4227-8F5D-72B0732E6DEA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0E7B20-28CF-4EE6-B6C7-D92DB9DF22BF}">
      <dsp:nvSpPr>
        <dsp:cNvPr id="0" name=""/>
        <dsp:cNvSpPr/>
      </dsp:nvSpPr>
      <dsp:spPr>
        <a:xfrm>
          <a:off x="0" y="141992"/>
          <a:ext cx="6858000" cy="135602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900" kern="1200"/>
            <a:t>L'Indocyanina Verde (ICG) è un colorante fluorescente che, dopo somministrazione, si lega rapidamente alle proteine plasmatiche e viene visualizzato mediante sistemi di imaging Near-Infrared (NIR). </a:t>
          </a:r>
          <a:endParaRPr lang="en-US" sz="1900" kern="1200"/>
        </a:p>
      </dsp:txBody>
      <dsp:txXfrm>
        <a:off x="66196" y="208188"/>
        <a:ext cx="6725608" cy="1223637"/>
      </dsp:txXfrm>
    </dsp:sp>
    <dsp:sp modelId="{FDA2629C-F219-49E7-ABB5-FB4B884ECFC2}">
      <dsp:nvSpPr>
        <dsp:cNvPr id="0" name=""/>
        <dsp:cNvSpPr/>
      </dsp:nvSpPr>
      <dsp:spPr>
        <a:xfrm>
          <a:off x="0" y="1552742"/>
          <a:ext cx="6858000" cy="1356029"/>
        </a:xfrm>
        <a:prstGeom prst="roundRect">
          <a:avLst/>
        </a:prstGeom>
        <a:solidFill>
          <a:schemeClr val="accent2">
            <a:hueOff val="1211551"/>
            <a:satOff val="-26441"/>
            <a:lumOff val="284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900" kern="1200" dirty="0"/>
            <a:t>Quando viene illuminata da luce infrarossa (circa 750-810 nm), 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900" kern="1200" dirty="0"/>
            <a:t>l'ICG emette fluorescenza a circa 830 nm, consentendo la visualizzazione in tempo reale di:</a:t>
          </a:r>
          <a:endParaRPr lang="en-US" sz="1900" kern="1200" dirty="0"/>
        </a:p>
      </dsp:txBody>
      <dsp:txXfrm>
        <a:off x="66196" y="1618938"/>
        <a:ext cx="6725608" cy="1223637"/>
      </dsp:txXfrm>
    </dsp:sp>
    <dsp:sp modelId="{E91538EF-49D0-446C-A6DB-C7941CB0F6C7}">
      <dsp:nvSpPr>
        <dsp:cNvPr id="0" name=""/>
        <dsp:cNvSpPr/>
      </dsp:nvSpPr>
      <dsp:spPr>
        <a:xfrm>
          <a:off x="0" y="2908772"/>
          <a:ext cx="6858000" cy="18091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7742" tIns="24130" rIns="135128" bIns="2413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it-IT" sz="1500" i="1" kern="1200" dirty="0"/>
            <a:t>Perfusione tissutale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it-IT" sz="1500" i="1" kern="1200" dirty="0"/>
            <a:t>Vascolarizzazione arteriosa e venosa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it-IT" sz="1500" i="1" kern="1200" dirty="0"/>
            <a:t>Anatomia biliare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it-IT" sz="1500" i="1" kern="1200" dirty="0"/>
            <a:t>Drenaggio linfatico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it-IT" sz="1500" i="1" kern="1200" dirty="0"/>
            <a:t>Linfonodo sentinella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it-IT" sz="1500" i="1" kern="1200" dirty="0"/>
            <a:t>Perfusione di anastomosi gastrointestinali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it-IT" sz="1500" i="1" kern="1200" dirty="0"/>
            <a:t>Perfusione di lembi e </a:t>
          </a:r>
          <a:r>
            <a:rPr lang="it-IT" sz="1500" i="1" kern="1200" dirty="0" err="1"/>
            <a:t>graft</a:t>
          </a:r>
          <a:endParaRPr lang="en-US" sz="1500" kern="1200" dirty="0"/>
        </a:p>
      </dsp:txBody>
      <dsp:txXfrm>
        <a:off x="0" y="2908772"/>
        <a:ext cx="6858000" cy="1809180"/>
      </dsp:txXfrm>
    </dsp:sp>
    <dsp:sp modelId="{E54BC126-DAFD-4227-8F5D-72B0732E6DEA}">
      <dsp:nvSpPr>
        <dsp:cNvPr id="0" name=""/>
        <dsp:cNvSpPr/>
      </dsp:nvSpPr>
      <dsp:spPr>
        <a:xfrm>
          <a:off x="0" y="4717952"/>
          <a:ext cx="6858000" cy="1356029"/>
        </a:xfrm>
        <a:prstGeom prst="roundRect">
          <a:avLst/>
        </a:prstGeom>
        <a:solidFill>
          <a:schemeClr val="accent2">
            <a:hueOff val="2423102"/>
            <a:satOff val="-52881"/>
            <a:lumOff val="568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900" kern="1200" dirty="0"/>
            <a:t>L'ICG ha un'emivita breve (3-5 minuti), viene captata dal fegato ed eliminata nella bile senza metabolismo significativo</a:t>
          </a:r>
          <a:endParaRPr lang="en-US" sz="1900" kern="1200" dirty="0"/>
        </a:p>
      </dsp:txBody>
      <dsp:txXfrm>
        <a:off x="66196" y="4784148"/>
        <a:ext cx="6725608" cy="12236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FDBC4B-2AAA-4942-A539-1B9239C1690F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E1DF5A-BB06-47E6-B6D8-DF86E19816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25576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BE255-7229-B4B7-2E7D-BF03C571E1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F3ED7C-AF9E-7795-FED2-67CCF4810E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B31C58-54B6-4690-4216-1B020889BC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6F6D7E-19E0-C480-8D34-796B3615E02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134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69BBB5-0560-0E68-2F97-9EEFF87B2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87FBD6-8C01-7F6D-0EFB-FB3B0AE7E2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B59527-4B2C-7A59-783A-D8747DC527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0BCBBE-3953-6F38-42B7-3DB0F5828D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9485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82C3A7-1C9E-3A2A-16DC-CDCD16FB4C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CD6203-A577-9351-8798-A649A7BF36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1FB6EE-8D2F-CE54-E0C1-6B7BA4D774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4E96E8-9608-032E-D306-EAAC21868F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0019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C139B-225A-0E0A-0A4D-1FCFB26AF7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C0621B-11A5-9DDC-E2CD-2C5B935682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985CDE-365D-39B3-0B3D-07ACBF4542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FF1761-12C4-9D47-F519-4E7E9101C9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316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52B273-5225-8967-AB9B-25F465837D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FC877E-4736-7030-6DEC-51E1C647D4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955498-EFD4-7D93-E26F-52196208C8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D010E4-8924-371D-6643-F08D1A800C5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9961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D36D70-1DCC-6FFD-EF51-A5ADCE25D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7F2CE7-4822-57B3-0F53-36CB18F4F9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E4A39A-D2F2-F1ED-C42F-3E08F748DD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4A54D9-5937-FF27-76B6-02B113F2C19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6657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F17D99-1664-E648-CC0A-B10792B0B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23B141-315C-5194-9C2A-CCA70F6F48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543DB8-A1DF-62C8-1380-5D7B561841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835788-3451-9236-A24F-258AB59DA5C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5350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https://pmc.ncbi.nlm.nih.gov/articles/PMC10244382/
- https://doi.org/10.1038/s41598-023-36442-4
[/Sources]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https://www.jnjmedtech.com/en-US/products/surgery/surgical-staplers/echelon-stapler-with-gst-reloads/
- https://www.jnjmedtech.com/en-EMEA/product/ethicon-echelon-plus-stapler
[/Sources]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https://www.medtronic.com/en-gb/healthcare-professionals/specialties/surgical-solutions/product-portfolio/surgical-stapling/tri-staple-technology.html
- https://www.medtronic.com/en-ie/healthcare-professionals/specialties/surgical-solutions/product-portfolio/surgical-stapling/tri-staple-technology.html
- https://www.medtronicsolutions.com/gia-stapler
[/Sources]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https://acmerevival.com/wp-content/uploads/2021/12/10-Covidien-IDrive-Ultra-Reusable-Powered-Handle-Brochure.pdf
- https://www.medtronic.com/en-us/healthcare-professionals/specialties/surgical-solutions/product-portfolio/signia-stapling-system.html
- https://www.medtronic.com/en-us/healthcare-professionals/products/surgical-stapling/surgical-staplers/powered-staplers/signia-linear-stapler-with-tri-staple-technology.html
[/Sources]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PDF, Rawlins et al., DOI 10.2147/MDER.S256237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https://www.intuitive.com/en-us/products-and-services/da-vinci/stapling
- https://www.intuitive.com/en-us/products-and-services/da-vinci/stapling/sp-sureform-45
[/Sources]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682C32-DE9C-402F-AAE8-28D49CD3C74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3083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3AD43-3695-8469-ABF2-D3148FA889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484CBF-7342-9821-6B9A-69E70AE624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B90F04-13BD-77A9-D188-CDE4EC0A8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43942-7208-4603-9923-4B3A5FE33095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469929-B35B-20A5-54B5-79BDC6091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48B9E6-EAC5-B487-B35B-5124F1A9D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F74E2-A31A-4E3A-A8B9-24AFF83496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130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93F80-F035-0D18-5AEC-2F8C31037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69372B-118C-DD15-38B1-98FF255C6C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BA1504-9349-B88B-82E9-F88C4DCE8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43942-7208-4603-9923-4B3A5FE33095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E25C4B-88FE-1F4B-F930-21A3A4B6A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6B3EC2-D974-1664-D24D-AF02E1C25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F74E2-A31A-4E3A-A8B9-24AFF83496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9291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68957-000F-E95F-1505-3451A1142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DD993C-EAA6-6CEC-42DC-163188A544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7EB582-5C51-D7A8-28C6-3AA3CD558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43942-7208-4603-9923-4B3A5FE33095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22AEB3-0884-9CEB-4FDC-0792C05DA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614EF9-B05E-006B-605F-6D3D09F21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F74E2-A31A-4E3A-A8B9-24AFF83496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2883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DE5FE-6734-1A6B-7095-2F4401434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1E6E00-492E-FB15-79A3-39FE27BCFE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823C05-9BCE-3666-CBD8-1CA4B639FB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696AD1-6A16-EB31-B169-393B9E6D12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43942-7208-4603-9923-4B3A5FE33095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B7A301-C1F5-701E-43E0-AAB28E890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2B659C-9889-8483-05BE-53924EEA2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F74E2-A31A-4E3A-A8B9-24AFF83496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205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3B284-3740-56FF-D64C-FD7F7F4026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A49A1A-5C20-6528-9317-B196FAFF5C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7AC830-2B2B-92F3-DA4B-BB39B3FCAB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8A3F6A-E8B8-08B3-CF6D-D87767D7BC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6C0BD9-8A84-633B-D8FB-E2D34C4D3B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6C48797-6A4F-0828-F1F0-3CCABEAD6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43942-7208-4603-9923-4B3A5FE33095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0D7876-49B2-81F7-F5E9-620384FAD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47289-7A17-E347-06CE-0E16D49FE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F74E2-A31A-4E3A-A8B9-24AFF83496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0135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A925A-01F1-18F6-3550-A7A76B769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A293247-0C9B-3A0D-780B-7AF11FEE7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43942-7208-4603-9923-4B3A5FE33095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04795E-A682-51FD-569B-A65687963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F70B9A-0425-C755-742B-8DCC6B441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F74E2-A31A-4E3A-A8B9-24AFF83496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6115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BAE120-9D39-14B4-CBEB-2CE0F88B7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43942-7208-4603-9923-4B3A5FE33095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0BA1CB-1435-B337-AFFA-DB51FF8DA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043DDA-49CE-453C-A998-11D2D474E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F74E2-A31A-4E3A-A8B9-24AFF83496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8488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4EDC0-C352-4E94-6888-BDE8BFC51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5978B0-232C-5096-071B-7C173330CE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F865D0-ECA2-315F-80AB-08F7C54720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37029E-EA70-1FEE-C8DC-41656E3D0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43942-7208-4603-9923-4B3A5FE33095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D51BBF-2E50-AA11-1988-B3BFBD0F8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20E992-E6D3-9CDA-CE5C-359E7139A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F74E2-A31A-4E3A-A8B9-24AFF83496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3160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77401-87BD-7EE6-BB49-20C42803F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FF5352-B31A-A149-9F3B-7D3B8157E0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1DCF75-9F1B-76F4-EFFA-2BC630DEE2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C17B3F-CE4C-B4C9-F1D8-CB7CC05F97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43942-7208-4603-9923-4B3A5FE33095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F7A302-3712-8B9E-BA74-264398DF1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B1BCF3-C930-7010-4209-9C96439D0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F74E2-A31A-4E3A-A8B9-24AFF83496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4147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8BE82-5620-F15C-60AF-4C1078E6D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81D8F1-484C-1117-A863-FBC724A715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2E8A32-E375-0D75-D254-B0FCBE553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43942-7208-4603-9923-4B3A5FE33095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2F07C7-83F6-2121-6A84-C61F88A83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375957-FFBA-580D-C632-00F00F667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F74E2-A31A-4E3A-A8B9-24AFF83496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4726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DA4BC23-8AE7-31A1-6FE0-F7BCA5CD4E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3B2E44-14F5-658E-1153-9789D84BFA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D44F84-6E40-D78B-1A69-40F916297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43942-7208-4603-9923-4B3A5FE33095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D27A54-06D2-BB66-B40A-7984A5F32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BF1FC2-CC0E-F65B-0459-998FBC02B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F74E2-A31A-4E3A-A8B9-24AFF83496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4805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IGH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877824"/>
            <a:ext cx="10728960" cy="87782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77779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4354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0287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975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E6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B52258-3E6B-A7DE-CF9F-FFD9B1ECE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8042F5-EF26-52B7-8656-CE432B8B07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73A7AE-E4B7-7C19-95DF-514D6C4BD8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BD43942-7208-4603-9923-4B3A5FE33095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AB25CC-0D97-6A31-B1D2-6C8A192252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976FC-4038-7552-171E-8AB00B68D7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88F74E2-A31A-4E3A-A8B9-24AFF83496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2377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160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G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0E3D4A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1" name="AccentBar"/>
          <p:cNvSpPr/>
          <p:nvPr/>
        </p:nvSpPr>
        <p:spPr>
          <a:xfrm>
            <a:off x="0" y="6693408"/>
            <a:ext cx="12191969" cy="164592"/>
          </a:xfrm>
          <a:prstGeom prst="rect">
            <a:avLst/>
          </a:prstGeom>
          <a:solidFill>
            <a:srgbClr val="E67824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pic>
        <p:nvPicPr>
          <p:cNvPr id="22" name="Poster"/>
          <p:cNvPicPr>
            <a:picLocks noChangeAspect="1"/>
          </p:cNvPicPr>
          <p:nvPr/>
        </p:nvPicPr>
        <p:blipFill>
          <a:blip r:embed="rId2"/>
          <a:srcRect l="33634" t="13471" r="21598" b="4193"/>
          <a:stretch>
            <a:fillRect/>
          </a:stretch>
        </p:blipFill>
        <p:spPr>
          <a:xfrm>
            <a:off x="548640" y="713232"/>
            <a:ext cx="4873752" cy="5038344"/>
          </a:xfrm>
          <a:prstGeom prst="rect">
            <a:avLst/>
          </a:prstGeom>
          <a:ln w="19050">
            <a:solidFill>
              <a:srgbClr val="FFFFFF"/>
            </a:solidFill>
          </a:ln>
          <a:effectLst>
            <a:outerShdw blurRad="76200" dist="25400" dir="2700000" algn="tl" rotWithShape="0">
              <a:srgbClr val="000000">
                <a:alpha val="35000"/>
              </a:srgbClr>
            </a:outerShdw>
          </a:effectLst>
        </p:spPr>
      </p:pic>
      <p:sp>
        <p:nvSpPr>
          <p:cNvPr id="23" name="LogoPlate"/>
          <p:cNvSpPr/>
          <p:nvPr/>
        </p:nvSpPr>
        <p:spPr>
          <a:xfrm>
            <a:off x="9646920" y="548640"/>
            <a:ext cx="2057400" cy="12344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pic>
        <p:nvPicPr>
          <p:cNvPr id="24" name="Logo"/>
          <p:cNvPicPr>
            <a:picLocks noChangeAspect="1"/>
          </p:cNvPicPr>
          <p:nvPr/>
        </p:nvPicPr>
        <p:blipFill>
          <a:blip r:embed="rId3"/>
          <a:srcRect t="20128" b="20711"/>
          <a:stretch>
            <a:fillRect/>
          </a:stretch>
        </p:blipFill>
        <p:spPr>
          <a:xfrm>
            <a:off x="9802368" y="704088"/>
            <a:ext cx="1746504" cy="923544"/>
          </a:xfrm>
          <a:prstGeom prst="rect">
            <a:avLst/>
          </a:prstGeom>
          <a:ln w="19050">
            <a:solidFill>
              <a:srgbClr val="FFFFFF"/>
            </a:solidFill>
          </a:ln>
          <a:effectLst>
            <a:outerShdw blurRad="76200" dist="25400" dir="2700000" algn="tl" rotWithShape="0">
              <a:srgbClr val="000000">
                <a:alpha val="35000"/>
              </a:srgbClr>
            </a:outerShdw>
          </a:effectLst>
        </p:spPr>
      </p:pic>
      <p:sp>
        <p:nvSpPr>
          <p:cNvPr id="25" name="Rule"/>
          <p:cNvSpPr/>
          <p:nvPr/>
        </p:nvSpPr>
        <p:spPr>
          <a:xfrm>
            <a:off x="5943600" y="1874519"/>
            <a:ext cx="1051560" cy="64008"/>
          </a:xfrm>
          <a:prstGeom prst="rect">
            <a:avLst/>
          </a:prstGeom>
          <a:solidFill>
            <a:srgbClr val="E67824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6" name="Title"/>
          <p:cNvSpPr txBox="1"/>
          <p:nvPr/>
        </p:nvSpPr>
        <p:spPr>
          <a:xfrm>
            <a:off x="5943600" y="2148840"/>
            <a:ext cx="5577840" cy="178308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r>
              <a:rPr lang="it-IT" sz="2200" b="1" i="0" spc="60" dirty="0">
                <a:solidFill>
                  <a:srgbClr val="FFFFFF"/>
                </a:solidFill>
              </a:rPr>
              <a:t>SUTURATRICI INTELLIGENTI E FLUORESCENZA (ICG)</a:t>
            </a:r>
          </a:p>
          <a:p>
            <a:endParaRPr lang="it-IT" sz="600"/>
          </a:p>
          <a:p>
            <a:r>
              <a:rPr lang="it-IT" sz="1400" b="0" i="0" spc="0" dirty="0">
                <a:solidFill>
                  <a:srgbClr val="A9C6CF"/>
                </a:solidFill>
              </a:rPr>
              <a:t>L’integrazione della tecnologia per prevenire le fistole</a:t>
            </a:r>
          </a:p>
        </p:txBody>
      </p:sp>
      <p:sp>
        <p:nvSpPr>
          <p:cNvPr id="27" name="Author"/>
          <p:cNvSpPr txBox="1"/>
          <p:nvPr/>
        </p:nvSpPr>
        <p:spPr>
          <a:xfrm>
            <a:off x="5943600" y="4224528"/>
            <a:ext cx="5577840" cy="54864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r>
              <a:rPr lang="it-IT" sz="3000" b="1" i="0" spc="0" dirty="0">
                <a:solidFill>
                  <a:srgbClr val="FFFFFF"/>
                </a:solidFill>
              </a:rPr>
              <a:t>Antonio Vitiello</a:t>
            </a:r>
          </a:p>
        </p:txBody>
      </p:sp>
      <p:sp>
        <p:nvSpPr>
          <p:cNvPr id="28" name="Role"/>
          <p:cNvSpPr txBox="1"/>
          <p:nvPr/>
        </p:nvSpPr>
        <p:spPr>
          <a:xfrm>
            <a:off x="5943600" y="4864608"/>
            <a:ext cx="5577840" cy="82296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r>
              <a:rPr lang="it-IT" sz="1200" b="0" i="0" spc="0" dirty="0">
                <a:solidFill>
                  <a:srgbClr val="A9C6CF"/>
                </a:solidFill>
              </a:rPr>
              <a:t>Dirigente Medico – UOC Chirurgia Generale Oncologica e Mininvasiva</a:t>
            </a:r>
          </a:p>
          <a:p>
            <a:r>
              <a:rPr lang="it-IT" sz="1200" b="0" i="0" spc="0" dirty="0">
                <a:solidFill>
                  <a:srgbClr val="A9C6CF"/>
                </a:solidFill>
              </a:rPr>
              <a:t>Dir.: Prof. Vincenzo Pilone</a:t>
            </a:r>
          </a:p>
        </p:txBody>
      </p:sp>
      <p:sp>
        <p:nvSpPr>
          <p:cNvPr id="29" name="Event"/>
          <p:cNvSpPr txBox="1"/>
          <p:nvPr/>
        </p:nvSpPr>
        <p:spPr>
          <a:xfrm>
            <a:off x="5943600" y="5989320"/>
            <a:ext cx="5577840" cy="256032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r>
              <a:rPr lang="it-IT" sz="1000" b="1" i="0" spc="80" dirty="0">
                <a:solidFill>
                  <a:srgbClr val="E67824"/>
                </a:solidFill>
              </a:rPr>
              <a:t>XXXIV CONGRESSO NAZIONALE SICOB · PISA, 17–19 SETTEMBRE 2026</a:t>
            </a:r>
          </a:p>
        </p:txBody>
      </p:sp>
    </p:spTree>
    <p:extLst>
      <p:ext uri="{BB962C8B-B14F-4D97-AF65-F5344CB8AC3E}">
        <p14:creationId xmlns:p14="http://schemas.microsoft.com/office/powerpoint/2010/main" val="7657054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517A47C-B2E5-4B79-8061-D74B1311A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505E780-2083-4CB5-A42A-5E0E2908E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818889" cy="6858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D2C0AE1C-0118-41AE-8A10-7CDCBF10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811477" cy="6858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89AB04-A57C-5489-BD02-BB0FA78B1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1161288"/>
            <a:ext cx="3700272" cy="4526280"/>
          </a:xfrm>
        </p:spPr>
        <p:txBody>
          <a:bodyPr>
            <a:normAutofit/>
          </a:bodyPr>
          <a:lstStyle/>
          <a:p>
            <a:r>
              <a:rPr lang="it-IT" sz="4000" dirty="0"/>
              <a:t>ICG </a:t>
            </a:r>
            <a:r>
              <a:rPr lang="it-IT" sz="4000" dirty="0" err="1"/>
              <a:t>Fluorescence</a:t>
            </a:r>
            <a:r>
              <a:rPr lang="it-IT" sz="4000" dirty="0"/>
              <a:t> </a:t>
            </a:r>
            <a:br>
              <a:rPr lang="it-IT" sz="4000" dirty="0"/>
            </a:br>
            <a:r>
              <a:rPr lang="it-IT" sz="2800" dirty="0"/>
              <a:t>(Verde di </a:t>
            </a:r>
            <a:r>
              <a:rPr lang="it-IT" sz="2800" dirty="0" err="1"/>
              <a:t>indocianina</a:t>
            </a:r>
            <a:r>
              <a:rPr lang="it-IT" sz="2800" dirty="0"/>
              <a:t>): </a:t>
            </a:r>
            <a:br>
              <a:rPr lang="it-IT" sz="2800" dirty="0"/>
            </a:br>
            <a:br>
              <a:rPr lang="it-IT" sz="4000" dirty="0"/>
            </a:br>
            <a:r>
              <a:rPr lang="it-IT" sz="4000" dirty="0"/>
              <a:t>come funziona</a:t>
            </a:r>
            <a:endParaRPr lang="en-US" sz="40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081528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id="{E553BB94-E1AB-7DE3-04BE-68BC18A0E2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6993920"/>
              </p:ext>
            </p:extLst>
          </p:nvPr>
        </p:nvGraphicFramePr>
        <p:xfrm>
          <a:off x="5107021" y="379379"/>
          <a:ext cx="6858000" cy="62159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185801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AC21CB9-1F7B-F79C-9EE4-715B7F9CDE3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9173502"/>
              </p:ext>
            </p:extLst>
          </p:nvPr>
        </p:nvGraphicFramePr>
        <p:xfrm>
          <a:off x="1028700" y="2329307"/>
          <a:ext cx="10325100" cy="334397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67300">
                  <a:extLst>
                    <a:ext uri="{9D8B030D-6E8A-4147-A177-3AD203B41FA5}">
                      <a16:colId xmlns:a16="http://schemas.microsoft.com/office/drawing/2014/main" val="1769668260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335550776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fontAlgn="t">
                        <a:lnSpc>
                          <a:spcPct val="119048"/>
                        </a:lnSpc>
                        <a:buNone/>
                      </a:pPr>
                      <a:endParaRPr lang="en-US" sz="1050" b="1" i="0" dirty="0">
                        <a:effectLst/>
                        <a:latin typeface="Segoe UI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67497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</a:rPr>
                        <a:t>Procedura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</a:rPr>
                        <a:t>Dose ICG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255092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0">
                          <a:effectLst/>
                        </a:rPr>
                        <a:t>Colecistectomia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0" dirty="0">
                          <a:effectLst/>
                        </a:rPr>
                        <a:t>5 mg EV 45-60 min prima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680854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>
                          <a:effectLst/>
                        </a:rPr>
                        <a:t>Sleeve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>
                          <a:effectLst/>
                        </a:rPr>
                        <a:t>5-10 mg EV dopo stapling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777323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>
                          <a:effectLst/>
                        </a:rPr>
                        <a:t>Bypass gastrico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 dirty="0">
                          <a:effectLst/>
                        </a:rPr>
                        <a:t>3-5 mg EV prima/dopo </a:t>
                      </a:r>
                      <a:r>
                        <a:rPr lang="en-US" b="1" dirty="0" err="1">
                          <a:effectLst/>
                        </a:rPr>
                        <a:t>anastomosi</a:t>
                      </a:r>
                      <a:endParaRPr lang="en-US" b="1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68499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</a:rPr>
                        <a:t>Resezione colorettale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</a:rPr>
                        <a:t>5-7.5 mg EV prima e dopo anastomosi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225495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</a:rPr>
                        <a:t>Esofagectomia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</a:rPr>
                        <a:t>5 mg EV prima dell'anastomosi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777394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</a:rPr>
                        <a:t>Segmentectomia epatica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</a:rPr>
                        <a:t>2.5-5 mg EV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885545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</a:rPr>
                        <a:t>Linfonodo sentinella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9048"/>
                        </a:lnSpc>
                        <a:buNone/>
                      </a:pPr>
                      <a:r>
                        <a:rPr lang="en-US" dirty="0">
                          <a:effectLst/>
                        </a:rPr>
                        <a:t>1.25-5 mg secondo </a:t>
                      </a:r>
                      <a:r>
                        <a:rPr lang="en-US" dirty="0" err="1">
                          <a:effectLst/>
                        </a:rPr>
                        <a:t>sede</a:t>
                      </a:r>
                      <a:endParaRPr lang="en-US" sz="1050" b="0" i="0" dirty="0">
                        <a:effectLst/>
                        <a:latin typeface="Segoe UI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59408625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53283A5-5F4B-0D51-A7D0-4825CFF0F47C}"/>
              </a:ext>
            </a:extLst>
          </p:cNvPr>
          <p:cNvSpPr txBox="1"/>
          <p:nvPr/>
        </p:nvSpPr>
        <p:spPr>
          <a:xfrm>
            <a:off x="1066800" y="845555"/>
            <a:ext cx="10058400" cy="6783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t">
              <a:lnSpc>
                <a:spcPct val="119048"/>
              </a:lnSpc>
              <a:buNone/>
            </a:pPr>
            <a:r>
              <a:rPr lang="en-US" sz="3200" b="1" dirty="0" err="1">
                <a:effectLst/>
              </a:rPr>
              <a:t>Protocollo</a:t>
            </a:r>
            <a:r>
              <a:rPr lang="en-US" sz="3200" b="1" dirty="0">
                <a:effectLst/>
              </a:rPr>
              <a:t> </a:t>
            </a:r>
            <a:r>
              <a:rPr lang="en-US" sz="3200" b="1" dirty="0" err="1">
                <a:effectLst/>
              </a:rPr>
              <a:t>pratico</a:t>
            </a:r>
            <a:r>
              <a:rPr lang="en-US" sz="3200" b="1" dirty="0">
                <a:effectLst/>
              </a:rPr>
              <a:t> da </a:t>
            </a:r>
            <a:r>
              <a:rPr lang="en-US" sz="3200" b="1" dirty="0" err="1">
                <a:effectLst/>
              </a:rPr>
              <a:t>chirurgo</a:t>
            </a:r>
            <a:r>
              <a:rPr lang="en-US" sz="3200" b="1" dirty="0">
                <a:effectLst/>
              </a:rPr>
              <a:t> generale/</a:t>
            </a:r>
            <a:r>
              <a:rPr lang="en-US" sz="3200" b="1" dirty="0" err="1">
                <a:effectLst/>
              </a:rPr>
              <a:t>robotico</a:t>
            </a:r>
            <a:endParaRPr lang="en-US" sz="3200" b="1" i="0" dirty="0"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2103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BG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01" name="Header"/>
          <p:cNvSpPr/>
          <p:nvPr/>
        </p:nvSpPr>
        <p:spPr>
          <a:xfrm>
            <a:off x="0" y="0"/>
            <a:ext cx="12191969" cy="749808"/>
          </a:xfrm>
          <a:prstGeom prst="rect">
            <a:avLst/>
          </a:prstGeom>
          <a:solidFill>
            <a:srgbClr val="0E3D4A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02" name="Title"/>
          <p:cNvSpPr txBox="1"/>
          <p:nvPr/>
        </p:nvSpPr>
        <p:spPr>
          <a:xfrm>
            <a:off x="502920" y="137160"/>
            <a:ext cx="7863840" cy="36576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it-IT" sz="1800" b="1" spc="60" dirty="0">
                <a:solidFill>
                  <a:srgbClr val="FFFFFF"/>
                </a:solidFill>
              </a:rPr>
              <a:t>PROTOCOLLO ICG IN CHIRURGIA BARIATRICA</a:t>
            </a:r>
          </a:p>
        </p:txBody>
      </p:sp>
      <p:sp>
        <p:nvSpPr>
          <p:cNvPr id="103" name="Kicker"/>
          <p:cNvSpPr txBox="1"/>
          <p:nvPr/>
        </p:nvSpPr>
        <p:spPr>
          <a:xfrm>
            <a:off x="8458200" y="192024"/>
            <a:ext cx="3200400" cy="2743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r"/>
            <a:r>
              <a:rPr lang="it-IT" sz="1100" b="0" spc="0" dirty="0">
                <a:solidFill>
                  <a:srgbClr val="D7EEF3"/>
                </a:solidFill>
              </a:rPr>
              <a:t>Sleeve gastrectomy e bypass gastrico</a:t>
            </a:r>
          </a:p>
        </p:txBody>
      </p:sp>
      <p:sp>
        <p:nvSpPr>
          <p:cNvPr id="200" name="P0"/>
          <p:cNvSpPr/>
          <p:nvPr/>
        </p:nvSpPr>
        <p:spPr>
          <a:xfrm>
            <a:off x="502920" y="1078992"/>
            <a:ext cx="5440680" cy="2331720"/>
          </a:xfrm>
          <a:prstGeom prst="roundRect">
            <a:avLst>
              <a:gd name="adj" fmla="val 3252"/>
            </a:avLst>
          </a:prstGeom>
          <a:solidFill>
            <a:srgbClr val="FFFFFF"/>
          </a:solidFill>
          <a:ln w="13970">
            <a:solidFill>
              <a:srgbClr val="C9DDE3"/>
            </a:solidFill>
          </a:ln>
          <a:effectLst>
            <a:outerShdw blurRad="15240" dist="635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201" name="PB0"/>
          <p:cNvSpPr/>
          <p:nvPr/>
        </p:nvSpPr>
        <p:spPr>
          <a:xfrm>
            <a:off x="502920" y="1078992"/>
            <a:ext cx="5440680" cy="457200"/>
          </a:xfrm>
          <a:prstGeom prst="roundRect">
            <a:avLst>
              <a:gd name="adj" fmla="val 16000"/>
            </a:avLst>
          </a:prstGeom>
          <a:solidFill>
            <a:srgbClr val="0E3D4A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02" name="PBfix0"/>
          <p:cNvSpPr/>
          <p:nvPr/>
        </p:nvSpPr>
        <p:spPr>
          <a:xfrm>
            <a:off x="502920" y="1463040"/>
            <a:ext cx="5440680" cy="91440"/>
          </a:xfrm>
          <a:prstGeom prst="rect">
            <a:avLst/>
          </a:prstGeom>
          <a:solidFill>
            <a:srgbClr val="0E3D4A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03" name="PN0"/>
          <p:cNvSpPr txBox="1"/>
          <p:nvPr/>
        </p:nvSpPr>
        <p:spPr>
          <a:xfrm>
            <a:off x="731520" y="1207008"/>
            <a:ext cx="4983480" cy="2286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it-IT" sz="1200" b="1" spc="40" dirty="0">
                <a:solidFill>
                  <a:srgbClr val="FFFFFF"/>
                </a:solidFill>
              </a:rPr>
              <a:t>SLEEVE GASTRECTOMY</a:t>
            </a:r>
          </a:p>
        </p:txBody>
      </p:sp>
      <p:sp>
        <p:nvSpPr>
          <p:cNvPr id="204" name="L00"/>
          <p:cNvSpPr txBox="1"/>
          <p:nvPr/>
        </p:nvSpPr>
        <p:spPr>
          <a:xfrm>
            <a:off x="731520" y="1691640"/>
            <a:ext cx="1417320" cy="18288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it-IT" sz="800" b="1" spc="60" dirty="0">
                <a:solidFill>
                  <a:srgbClr val="E67824"/>
                </a:solidFill>
              </a:rPr>
              <a:t>DOSE</a:t>
            </a:r>
          </a:p>
        </p:txBody>
      </p:sp>
      <p:sp>
        <p:nvSpPr>
          <p:cNvPr id="205" name="V00"/>
          <p:cNvSpPr txBox="1"/>
          <p:nvPr/>
        </p:nvSpPr>
        <p:spPr>
          <a:xfrm>
            <a:off x="2240280" y="1664208"/>
            <a:ext cx="3474720" cy="4572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it-IT" sz="1050" b="0" spc="0" dirty="0">
                <a:solidFill>
                  <a:srgbClr val="24505E"/>
                </a:solidFill>
              </a:rPr>
              <a:t>5–10 mg EV</a:t>
            </a:r>
          </a:p>
        </p:txBody>
      </p:sp>
      <p:sp>
        <p:nvSpPr>
          <p:cNvPr id="206" name="L01"/>
          <p:cNvSpPr txBox="1"/>
          <p:nvPr/>
        </p:nvSpPr>
        <p:spPr>
          <a:xfrm>
            <a:off x="731520" y="2221992"/>
            <a:ext cx="1417320" cy="18288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it-IT" sz="800" b="1" spc="60" dirty="0">
                <a:solidFill>
                  <a:srgbClr val="E67824"/>
                </a:solidFill>
              </a:rPr>
              <a:t>TIMING</a:t>
            </a:r>
          </a:p>
        </p:txBody>
      </p:sp>
      <p:sp>
        <p:nvSpPr>
          <p:cNvPr id="207" name="V01"/>
          <p:cNvSpPr txBox="1"/>
          <p:nvPr/>
        </p:nvSpPr>
        <p:spPr>
          <a:xfrm>
            <a:off x="2240280" y="2194560"/>
            <a:ext cx="3474720" cy="4572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it-IT" sz="1050" b="0" spc="0" dirty="0">
                <a:solidFill>
                  <a:srgbClr val="24505E"/>
                </a:solidFill>
              </a:rPr>
              <a:t>Dopo lo stapling, sulla linea di sezione</a:t>
            </a:r>
          </a:p>
        </p:txBody>
      </p:sp>
      <p:sp>
        <p:nvSpPr>
          <p:cNvPr id="208" name="L02"/>
          <p:cNvSpPr txBox="1"/>
          <p:nvPr/>
        </p:nvSpPr>
        <p:spPr>
          <a:xfrm>
            <a:off x="731520" y="2752344"/>
            <a:ext cx="1417320" cy="18288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it-IT" sz="800" b="1" spc="60" dirty="0">
                <a:solidFill>
                  <a:srgbClr val="E67824"/>
                </a:solidFill>
              </a:rPr>
              <a:t>COSA VALUTARE</a:t>
            </a:r>
          </a:p>
        </p:txBody>
      </p:sp>
      <p:sp>
        <p:nvSpPr>
          <p:cNvPr id="209" name="V02"/>
          <p:cNvSpPr txBox="1"/>
          <p:nvPr/>
        </p:nvSpPr>
        <p:spPr>
          <a:xfrm>
            <a:off x="2240280" y="2724912"/>
            <a:ext cx="3474720" cy="4572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it-IT" sz="1050" b="0" spc="0" dirty="0">
                <a:solidFill>
                  <a:srgbClr val="24505E"/>
                </a:solidFill>
              </a:rPr>
              <a:t>Perfusione della linea di graffatura, con attenzione all’angolo di His</a:t>
            </a:r>
          </a:p>
        </p:txBody>
      </p:sp>
      <p:sp>
        <p:nvSpPr>
          <p:cNvPr id="210" name="P1"/>
          <p:cNvSpPr/>
          <p:nvPr/>
        </p:nvSpPr>
        <p:spPr>
          <a:xfrm>
            <a:off x="6153912" y="1078992"/>
            <a:ext cx="5440680" cy="2331720"/>
          </a:xfrm>
          <a:prstGeom prst="roundRect">
            <a:avLst>
              <a:gd name="adj" fmla="val 3252"/>
            </a:avLst>
          </a:prstGeom>
          <a:solidFill>
            <a:srgbClr val="FFFFFF"/>
          </a:solidFill>
          <a:ln w="13970">
            <a:solidFill>
              <a:srgbClr val="C9DDE3"/>
            </a:solidFill>
          </a:ln>
          <a:effectLst>
            <a:outerShdw blurRad="15240" dist="635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211" name="PB1"/>
          <p:cNvSpPr/>
          <p:nvPr/>
        </p:nvSpPr>
        <p:spPr>
          <a:xfrm>
            <a:off x="6153912" y="1078992"/>
            <a:ext cx="5440680" cy="457200"/>
          </a:xfrm>
          <a:prstGeom prst="roundRect">
            <a:avLst>
              <a:gd name="adj" fmla="val 16000"/>
            </a:avLst>
          </a:prstGeom>
          <a:solidFill>
            <a:srgbClr val="0E3D4A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12" name="PBfix1"/>
          <p:cNvSpPr/>
          <p:nvPr/>
        </p:nvSpPr>
        <p:spPr>
          <a:xfrm>
            <a:off x="6153912" y="1463040"/>
            <a:ext cx="5440680" cy="91440"/>
          </a:xfrm>
          <a:prstGeom prst="rect">
            <a:avLst/>
          </a:prstGeom>
          <a:solidFill>
            <a:srgbClr val="0E3D4A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13" name="PN1"/>
          <p:cNvSpPr txBox="1"/>
          <p:nvPr/>
        </p:nvSpPr>
        <p:spPr>
          <a:xfrm>
            <a:off x="6382512" y="1207008"/>
            <a:ext cx="4983480" cy="2286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it-IT" sz="1200" b="1" spc="40" dirty="0">
                <a:solidFill>
                  <a:srgbClr val="FFFFFF"/>
                </a:solidFill>
              </a:rPr>
              <a:t>BYPASS GASTRICO (RYGB)</a:t>
            </a:r>
          </a:p>
        </p:txBody>
      </p:sp>
      <p:sp>
        <p:nvSpPr>
          <p:cNvPr id="214" name="L10"/>
          <p:cNvSpPr txBox="1"/>
          <p:nvPr/>
        </p:nvSpPr>
        <p:spPr>
          <a:xfrm>
            <a:off x="6382512" y="1691640"/>
            <a:ext cx="1417320" cy="18288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it-IT" sz="800" b="1" spc="60" dirty="0">
                <a:solidFill>
                  <a:srgbClr val="E67824"/>
                </a:solidFill>
              </a:rPr>
              <a:t>DOSE</a:t>
            </a:r>
          </a:p>
        </p:txBody>
      </p:sp>
      <p:sp>
        <p:nvSpPr>
          <p:cNvPr id="215" name="V10"/>
          <p:cNvSpPr txBox="1"/>
          <p:nvPr/>
        </p:nvSpPr>
        <p:spPr>
          <a:xfrm>
            <a:off x="7891271" y="1664208"/>
            <a:ext cx="3474720" cy="4572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it-IT" sz="1050" b="0" spc="0" dirty="0">
                <a:solidFill>
                  <a:srgbClr val="24505E"/>
                </a:solidFill>
              </a:rPr>
              <a:t>3–5 mg EV</a:t>
            </a:r>
          </a:p>
        </p:txBody>
      </p:sp>
      <p:sp>
        <p:nvSpPr>
          <p:cNvPr id="216" name="L11"/>
          <p:cNvSpPr txBox="1"/>
          <p:nvPr/>
        </p:nvSpPr>
        <p:spPr>
          <a:xfrm>
            <a:off x="6382512" y="2221992"/>
            <a:ext cx="1417320" cy="18288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it-IT" sz="800" b="1" spc="60" dirty="0">
                <a:solidFill>
                  <a:srgbClr val="E67824"/>
                </a:solidFill>
              </a:rPr>
              <a:t>TIMING</a:t>
            </a:r>
          </a:p>
        </p:txBody>
      </p:sp>
      <p:sp>
        <p:nvSpPr>
          <p:cNvPr id="217" name="V11"/>
          <p:cNvSpPr txBox="1"/>
          <p:nvPr/>
        </p:nvSpPr>
        <p:spPr>
          <a:xfrm>
            <a:off x="7891271" y="2194560"/>
            <a:ext cx="3474720" cy="4572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it-IT" sz="1050" b="0" spc="0" dirty="0">
                <a:solidFill>
                  <a:srgbClr val="24505E"/>
                </a:solidFill>
              </a:rPr>
              <a:t>Prima e dopo il confezionamento dell’anastomosi</a:t>
            </a:r>
          </a:p>
        </p:txBody>
      </p:sp>
      <p:sp>
        <p:nvSpPr>
          <p:cNvPr id="218" name="L12"/>
          <p:cNvSpPr txBox="1"/>
          <p:nvPr/>
        </p:nvSpPr>
        <p:spPr>
          <a:xfrm>
            <a:off x="6382512" y="2752344"/>
            <a:ext cx="1417320" cy="18288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it-IT" sz="800" b="1" spc="60" dirty="0">
                <a:solidFill>
                  <a:srgbClr val="E67824"/>
                </a:solidFill>
              </a:rPr>
              <a:t>COSA VALUTARE</a:t>
            </a:r>
          </a:p>
        </p:txBody>
      </p:sp>
      <p:sp>
        <p:nvSpPr>
          <p:cNvPr id="219" name="V12"/>
          <p:cNvSpPr txBox="1"/>
          <p:nvPr/>
        </p:nvSpPr>
        <p:spPr>
          <a:xfrm>
            <a:off x="7891271" y="2724912"/>
            <a:ext cx="3474720" cy="4572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it-IT" sz="1050" b="0" spc="0" dirty="0">
                <a:solidFill>
                  <a:srgbClr val="24505E"/>
                </a:solidFill>
              </a:rPr>
              <a:t>Perfusione della pouch e dell’anastomosi gastro-digiunale</a:t>
            </a:r>
          </a:p>
        </p:txBody>
      </p:sp>
      <p:sp>
        <p:nvSpPr>
          <p:cNvPr id="220" name="S0"/>
          <p:cNvSpPr/>
          <p:nvPr/>
        </p:nvSpPr>
        <p:spPr>
          <a:xfrm>
            <a:off x="502920" y="3657600"/>
            <a:ext cx="2670048" cy="1783080"/>
          </a:xfrm>
          <a:prstGeom prst="roundRect">
            <a:avLst>
              <a:gd name="adj" fmla="val 3252"/>
            </a:avLst>
          </a:prstGeom>
          <a:solidFill>
            <a:srgbClr val="FFFFFF"/>
          </a:solidFill>
          <a:ln w="13970">
            <a:solidFill>
              <a:srgbClr val="C9DDE3"/>
            </a:solidFill>
          </a:ln>
          <a:effectLst>
            <a:outerShdw blurRad="15240" dist="635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221" name="SB0"/>
          <p:cNvSpPr/>
          <p:nvPr/>
        </p:nvSpPr>
        <p:spPr>
          <a:xfrm>
            <a:off x="704088" y="3840480"/>
            <a:ext cx="530352" cy="438912"/>
          </a:xfrm>
          <a:prstGeom prst="roundRect">
            <a:avLst>
              <a:gd name="adj" fmla="val 16667"/>
            </a:avLst>
          </a:prstGeom>
          <a:solidFill>
            <a:srgbClr val="E67824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22" name="SN0"/>
          <p:cNvSpPr txBox="1"/>
          <p:nvPr/>
        </p:nvSpPr>
        <p:spPr>
          <a:xfrm>
            <a:off x="704088" y="3922776"/>
            <a:ext cx="530352" cy="18288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ctr"/>
            <a:r>
              <a:rPr lang="it-IT" sz="900" b="1" spc="0" dirty="0">
                <a:solidFill>
                  <a:srgbClr val="FFFFFF"/>
                </a:solidFill>
              </a:rPr>
              <a:t>01</a:t>
            </a:r>
          </a:p>
        </p:txBody>
      </p:sp>
      <p:sp>
        <p:nvSpPr>
          <p:cNvPr id="223" name="SH0"/>
          <p:cNvSpPr txBox="1"/>
          <p:nvPr/>
        </p:nvSpPr>
        <p:spPr>
          <a:xfrm>
            <a:off x="704088" y="4389120"/>
            <a:ext cx="2267712" cy="36576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it-IT" sz="1000" b="1" spc="20" dirty="0">
                <a:solidFill>
                  <a:srgbClr val="0E3D4A"/>
                </a:solidFill>
              </a:rPr>
              <a:t>PREPARAZIONE</a:t>
            </a:r>
          </a:p>
        </p:txBody>
      </p:sp>
      <p:sp>
        <p:nvSpPr>
          <p:cNvPr id="224" name="SD0"/>
          <p:cNvSpPr/>
          <p:nvPr/>
        </p:nvSpPr>
        <p:spPr>
          <a:xfrm>
            <a:off x="704088" y="4791456"/>
            <a:ext cx="2267712" cy="10972"/>
          </a:xfrm>
          <a:prstGeom prst="rect">
            <a:avLst/>
          </a:prstGeom>
          <a:solidFill>
            <a:srgbClr val="C9DDE3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25" name="ST0"/>
          <p:cNvSpPr txBox="1"/>
          <p:nvPr/>
        </p:nvSpPr>
        <p:spPr>
          <a:xfrm>
            <a:off x="704088" y="4901184"/>
            <a:ext cx="2267712" cy="4572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it-IT" sz="850" b="0" spc="0" dirty="0">
                <a:solidFill>
                  <a:srgbClr val="24505E"/>
                </a:solidFill>
              </a:rPr>
              <a:t>ICG ricostituito e pronto in sala; concordare dose e timing con l’anestesista.</a:t>
            </a:r>
          </a:p>
        </p:txBody>
      </p:sp>
      <p:sp>
        <p:nvSpPr>
          <p:cNvPr id="226" name="S1"/>
          <p:cNvSpPr/>
          <p:nvPr/>
        </p:nvSpPr>
        <p:spPr>
          <a:xfrm>
            <a:off x="3355848" y="3657600"/>
            <a:ext cx="2670048" cy="1783080"/>
          </a:xfrm>
          <a:prstGeom prst="roundRect">
            <a:avLst>
              <a:gd name="adj" fmla="val 3252"/>
            </a:avLst>
          </a:prstGeom>
          <a:solidFill>
            <a:srgbClr val="FFFFFF"/>
          </a:solidFill>
          <a:ln w="13970">
            <a:solidFill>
              <a:srgbClr val="C9DDE3"/>
            </a:solidFill>
          </a:ln>
          <a:effectLst>
            <a:outerShdw blurRad="15240" dist="635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227" name="SB1"/>
          <p:cNvSpPr/>
          <p:nvPr/>
        </p:nvSpPr>
        <p:spPr>
          <a:xfrm>
            <a:off x="3557016" y="3840480"/>
            <a:ext cx="530352" cy="438912"/>
          </a:xfrm>
          <a:prstGeom prst="roundRect">
            <a:avLst>
              <a:gd name="adj" fmla="val 16667"/>
            </a:avLst>
          </a:prstGeom>
          <a:solidFill>
            <a:srgbClr val="E67824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28" name="SN1"/>
          <p:cNvSpPr txBox="1"/>
          <p:nvPr/>
        </p:nvSpPr>
        <p:spPr>
          <a:xfrm>
            <a:off x="3557016" y="3922776"/>
            <a:ext cx="530352" cy="18288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ctr"/>
            <a:r>
              <a:rPr lang="it-IT" sz="900" b="1" spc="0" dirty="0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229" name="SH1"/>
          <p:cNvSpPr txBox="1"/>
          <p:nvPr/>
        </p:nvSpPr>
        <p:spPr>
          <a:xfrm>
            <a:off x="3557016" y="4389120"/>
            <a:ext cx="2267712" cy="36576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it-IT" sz="1000" b="1" spc="20" dirty="0">
                <a:solidFill>
                  <a:srgbClr val="0E3D4A"/>
                </a:solidFill>
              </a:rPr>
              <a:t>INIEZIONE EV</a:t>
            </a:r>
          </a:p>
        </p:txBody>
      </p:sp>
      <p:sp>
        <p:nvSpPr>
          <p:cNvPr id="230" name="SD1"/>
          <p:cNvSpPr/>
          <p:nvPr/>
        </p:nvSpPr>
        <p:spPr>
          <a:xfrm>
            <a:off x="3557016" y="4791456"/>
            <a:ext cx="2267712" cy="10972"/>
          </a:xfrm>
          <a:prstGeom prst="rect">
            <a:avLst/>
          </a:prstGeom>
          <a:solidFill>
            <a:srgbClr val="C9DDE3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31" name="ST1"/>
          <p:cNvSpPr txBox="1"/>
          <p:nvPr/>
        </p:nvSpPr>
        <p:spPr>
          <a:xfrm>
            <a:off x="3557016" y="4901184"/>
            <a:ext cx="2267712" cy="4572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it-IT" sz="850" b="0" spc="0" dirty="0">
                <a:solidFill>
                  <a:srgbClr val="24505E"/>
                </a:solidFill>
              </a:rPr>
              <a:t>Bolo endovenoso seguito da flush di soluzione fisiologica.</a:t>
            </a:r>
          </a:p>
        </p:txBody>
      </p:sp>
      <p:sp>
        <p:nvSpPr>
          <p:cNvPr id="232" name="S2"/>
          <p:cNvSpPr/>
          <p:nvPr/>
        </p:nvSpPr>
        <p:spPr>
          <a:xfrm>
            <a:off x="6208776" y="3657600"/>
            <a:ext cx="2670048" cy="1783080"/>
          </a:xfrm>
          <a:prstGeom prst="roundRect">
            <a:avLst>
              <a:gd name="adj" fmla="val 3252"/>
            </a:avLst>
          </a:prstGeom>
          <a:solidFill>
            <a:srgbClr val="FFFFFF"/>
          </a:solidFill>
          <a:ln w="13970">
            <a:solidFill>
              <a:srgbClr val="C9DDE3"/>
            </a:solidFill>
          </a:ln>
          <a:effectLst>
            <a:outerShdw blurRad="15240" dist="635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233" name="SB2"/>
          <p:cNvSpPr/>
          <p:nvPr/>
        </p:nvSpPr>
        <p:spPr>
          <a:xfrm>
            <a:off x="6409944" y="3840480"/>
            <a:ext cx="530352" cy="438912"/>
          </a:xfrm>
          <a:prstGeom prst="roundRect">
            <a:avLst>
              <a:gd name="adj" fmla="val 16667"/>
            </a:avLst>
          </a:prstGeom>
          <a:solidFill>
            <a:srgbClr val="E67824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34" name="SN2"/>
          <p:cNvSpPr txBox="1"/>
          <p:nvPr/>
        </p:nvSpPr>
        <p:spPr>
          <a:xfrm>
            <a:off x="6409944" y="3922776"/>
            <a:ext cx="530352" cy="18288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ctr"/>
            <a:r>
              <a:rPr lang="it-IT" sz="900" b="1" spc="0" dirty="0">
                <a:solidFill>
                  <a:srgbClr val="FFFFFF"/>
                </a:solidFill>
              </a:rPr>
              <a:t>03</a:t>
            </a:r>
          </a:p>
        </p:txBody>
      </p:sp>
      <p:sp>
        <p:nvSpPr>
          <p:cNvPr id="235" name="SH2"/>
          <p:cNvSpPr txBox="1"/>
          <p:nvPr/>
        </p:nvSpPr>
        <p:spPr>
          <a:xfrm>
            <a:off x="6409944" y="4389120"/>
            <a:ext cx="2267712" cy="36576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it-IT" sz="1000" b="1" spc="20" dirty="0">
                <a:solidFill>
                  <a:srgbClr val="0E3D4A"/>
                </a:solidFill>
              </a:rPr>
              <a:t>VISUALIZZAZIONE NIR</a:t>
            </a:r>
          </a:p>
        </p:txBody>
      </p:sp>
      <p:sp>
        <p:nvSpPr>
          <p:cNvPr id="236" name="SD2"/>
          <p:cNvSpPr/>
          <p:nvPr/>
        </p:nvSpPr>
        <p:spPr>
          <a:xfrm>
            <a:off x="6409944" y="4791456"/>
            <a:ext cx="2267712" cy="10972"/>
          </a:xfrm>
          <a:prstGeom prst="rect">
            <a:avLst/>
          </a:prstGeom>
          <a:solidFill>
            <a:srgbClr val="C9DDE3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37" name="ST2"/>
          <p:cNvSpPr txBox="1"/>
          <p:nvPr/>
        </p:nvSpPr>
        <p:spPr>
          <a:xfrm>
            <a:off x="6409944" y="4901184"/>
            <a:ext cx="2267712" cy="4572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it-IT" sz="850" b="0" spc="0" dirty="0">
                <a:solidFill>
                  <a:srgbClr val="24505E"/>
                </a:solidFill>
              </a:rPr>
              <a:t>Passaggio in modalità fluorescenza a 60–180 s dall’iniezione.</a:t>
            </a:r>
          </a:p>
        </p:txBody>
      </p:sp>
      <p:sp>
        <p:nvSpPr>
          <p:cNvPr id="238" name="S3"/>
          <p:cNvSpPr/>
          <p:nvPr/>
        </p:nvSpPr>
        <p:spPr>
          <a:xfrm>
            <a:off x="9061704" y="3657600"/>
            <a:ext cx="2670048" cy="1783080"/>
          </a:xfrm>
          <a:prstGeom prst="roundRect">
            <a:avLst>
              <a:gd name="adj" fmla="val 3252"/>
            </a:avLst>
          </a:prstGeom>
          <a:solidFill>
            <a:srgbClr val="FFFFFF"/>
          </a:solidFill>
          <a:ln w="13970">
            <a:solidFill>
              <a:srgbClr val="C9DDE3"/>
            </a:solidFill>
          </a:ln>
          <a:effectLst>
            <a:outerShdw blurRad="15240" dist="635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239" name="SB3"/>
          <p:cNvSpPr/>
          <p:nvPr/>
        </p:nvSpPr>
        <p:spPr>
          <a:xfrm>
            <a:off x="9262872" y="3840480"/>
            <a:ext cx="530352" cy="438912"/>
          </a:xfrm>
          <a:prstGeom prst="roundRect">
            <a:avLst>
              <a:gd name="adj" fmla="val 16667"/>
            </a:avLst>
          </a:prstGeom>
          <a:solidFill>
            <a:srgbClr val="E67824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40" name="SN3"/>
          <p:cNvSpPr txBox="1"/>
          <p:nvPr/>
        </p:nvSpPr>
        <p:spPr>
          <a:xfrm>
            <a:off x="9262872" y="3922776"/>
            <a:ext cx="530352" cy="18288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ctr"/>
            <a:r>
              <a:rPr lang="it-IT" sz="900" b="1" spc="0" dirty="0">
                <a:solidFill>
                  <a:srgbClr val="FFFFFF"/>
                </a:solidFill>
              </a:rPr>
              <a:t>04</a:t>
            </a:r>
          </a:p>
        </p:txBody>
      </p:sp>
      <p:sp>
        <p:nvSpPr>
          <p:cNvPr id="241" name="SH3"/>
          <p:cNvSpPr txBox="1"/>
          <p:nvPr/>
        </p:nvSpPr>
        <p:spPr>
          <a:xfrm>
            <a:off x="9262872" y="4389120"/>
            <a:ext cx="2267712" cy="36576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it-IT" sz="1000" b="1" spc="20" dirty="0">
                <a:solidFill>
                  <a:srgbClr val="0E3D4A"/>
                </a:solidFill>
              </a:rPr>
              <a:t>DECISIONE CHIRURGICA</a:t>
            </a:r>
          </a:p>
        </p:txBody>
      </p:sp>
      <p:sp>
        <p:nvSpPr>
          <p:cNvPr id="242" name="SD3"/>
          <p:cNvSpPr/>
          <p:nvPr/>
        </p:nvSpPr>
        <p:spPr>
          <a:xfrm>
            <a:off x="9262872" y="4791456"/>
            <a:ext cx="2267712" cy="10972"/>
          </a:xfrm>
          <a:prstGeom prst="rect">
            <a:avLst/>
          </a:prstGeom>
          <a:solidFill>
            <a:srgbClr val="C9DDE3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43" name="ST3"/>
          <p:cNvSpPr txBox="1"/>
          <p:nvPr/>
        </p:nvSpPr>
        <p:spPr>
          <a:xfrm>
            <a:off x="9262872" y="4901184"/>
            <a:ext cx="2267712" cy="4572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it-IT" sz="850" b="0" spc="0" dirty="0">
                <a:solidFill>
                  <a:srgbClr val="24505E"/>
                </a:solidFill>
              </a:rPr>
              <a:t>Se area ipoperfusa: revisione della linea di sezione, rinforzo o nuovo sito di anastomosi.</a:t>
            </a:r>
          </a:p>
        </p:txBody>
      </p:sp>
      <p:sp>
        <p:nvSpPr>
          <p:cNvPr id="244" name="Band"/>
          <p:cNvSpPr/>
          <p:nvPr/>
        </p:nvSpPr>
        <p:spPr>
          <a:xfrm>
            <a:off x="502920" y="5669280"/>
            <a:ext cx="11183112" cy="749808"/>
          </a:xfrm>
          <a:prstGeom prst="roundRect">
            <a:avLst>
              <a:gd name="adj" fmla="val 9000"/>
            </a:avLst>
          </a:prstGeom>
          <a:solidFill>
            <a:srgbClr val="0E3D4A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45" name="BL"/>
          <p:cNvSpPr txBox="1"/>
          <p:nvPr/>
        </p:nvSpPr>
        <p:spPr>
          <a:xfrm>
            <a:off x="868680" y="5852160"/>
            <a:ext cx="2011680" cy="201168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it-IT" sz="850" b="1" spc="80" dirty="0">
                <a:solidFill>
                  <a:srgbClr val="E67824"/>
                </a:solidFill>
              </a:rPr>
              <a:t>NOTA CLINICA</a:t>
            </a:r>
          </a:p>
        </p:txBody>
      </p:sp>
      <p:sp>
        <p:nvSpPr>
          <p:cNvPr id="246" name="BT"/>
          <p:cNvSpPr txBox="1"/>
          <p:nvPr/>
        </p:nvSpPr>
        <p:spPr>
          <a:xfrm>
            <a:off x="3017520" y="5833872"/>
            <a:ext cx="8321040" cy="4572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it-IT" sz="950" b="0" spc="0" dirty="0">
                <a:solidFill>
                  <a:srgbClr val="D7EEF3"/>
                </a:solidFill>
              </a:rPr>
              <a:t>Dosi e timing restano eterogenei in letteratura: il protocollo va standardizzato per centro e confrontato sempre con IFU e indicazioni del dispositivo.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F415F1-A5A7-8D47-3CD5-C83261CC3B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Background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01" name="Header Bar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0E3D4A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02" name="Title"/>
          <p:cNvSpPr txBox="1"/>
          <p:nvPr/>
        </p:nvSpPr>
        <p:spPr>
          <a:xfrm>
            <a:off x="502920" y="137160"/>
            <a:ext cx="7863840" cy="5029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buNone/>
            </a:pPr>
            <a:r>
              <a:rPr lang="it-IT" sz="1800" b="1" spc="60" dirty="0">
                <a:solidFill>
                  <a:srgbClr val="FFFFFF"/>
                </a:solidFill>
              </a:rPr>
              <a:t>LIMITI DELLA FLUORESCENZA ICG</a:t>
            </a:r>
          </a:p>
        </p:txBody>
      </p:sp>
      <p:sp>
        <p:nvSpPr>
          <p:cNvPr id="103" name="Kicker"/>
          <p:cNvSpPr txBox="1"/>
          <p:nvPr/>
        </p:nvSpPr>
        <p:spPr>
          <a:xfrm>
            <a:off x="8458200" y="192024"/>
            <a:ext cx="3200400" cy="36576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r">
              <a:buNone/>
            </a:pPr>
            <a:r>
              <a:rPr lang="it-IT" sz="1200" b="0" dirty="0">
                <a:solidFill>
                  <a:srgbClr val="D7EEF3"/>
                </a:solidFill>
              </a:rPr>
              <a:t>Fattori che riducono l’affidabilità</a:t>
            </a:r>
          </a:p>
        </p:txBody>
      </p:sp>
      <p:sp>
        <p:nvSpPr>
          <p:cNvPr id="110" name="Image Card"/>
          <p:cNvSpPr/>
          <p:nvPr/>
        </p:nvSpPr>
        <p:spPr>
          <a:xfrm>
            <a:off x="502920" y="1078992"/>
            <a:ext cx="5257800" cy="4773168"/>
          </a:xfrm>
          <a:prstGeom prst="roundRect">
            <a:avLst>
              <a:gd name="adj" fmla="val 3252"/>
            </a:avLst>
          </a:prstGeom>
          <a:solidFill>
            <a:srgbClr val="FFFFFF"/>
          </a:solidFill>
          <a:ln w="13970">
            <a:solidFill>
              <a:srgbClr val="C9DDE3"/>
            </a:solidFill>
          </a:ln>
          <a:effectLst>
            <a:outerShdw blurRad="15240" dist="6350" dir="2700000" algn="bl" rotWithShape="0">
              <a:srgbClr val="0E3D4A">
                <a:alpha val="12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pic>
        <p:nvPicPr>
          <p:cNvPr id="111" name="Picture 3" descr="Imaging intraoperatorio in fluorescenza con verde di indocianina durante sbrigliamento retroperitoneale video-assistit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" y="1353312"/>
            <a:ext cx="4855464" cy="2721715"/>
          </a:xfrm>
          <a:prstGeom prst="rect">
            <a:avLst/>
          </a:prstGeom>
          <a:ln w="13970">
            <a:solidFill>
              <a:srgbClr val="C9DDE3"/>
            </a:solidFill>
          </a:ln>
        </p:spPr>
      </p:pic>
      <p:sp>
        <p:nvSpPr>
          <p:cNvPr id="112" name="Caption"/>
          <p:cNvSpPr txBox="1"/>
          <p:nvPr/>
        </p:nvSpPr>
        <p:spPr>
          <a:xfrm>
            <a:off x="704088" y="4349347"/>
            <a:ext cx="4855464" cy="100584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ctr">
              <a:buNone/>
            </a:pPr>
            <a:r>
              <a:rPr lang="it-IT" sz="1000" b="1" dirty="0">
                <a:solidFill>
                  <a:srgbClr val="0E3D4A"/>
                </a:solidFill>
              </a:rPr>
              <a:t>IMAGING INTRAOPERATORIO ICG</a:t>
            </a:r>
          </a:p>
          <a:p>
            <a:pPr algn="ctr">
              <a:lnSpc>
                <a:spcPct val="100000"/>
              </a:lnSpc>
              <a:buNone/>
            </a:pPr>
            <a:r>
              <a:rPr lang="it-IT" sz="900" b="0" dirty="0">
                <a:solidFill>
                  <a:srgbClr val="5A7683"/>
                </a:solidFill>
              </a:rPr>
              <a:t>Fluorescenza guidata durante sbrigliamento retroperitoneale video-assistito nella pancreatite necrotizzante acuta.</a:t>
            </a:r>
          </a:p>
        </p:txBody>
      </p:sp>
      <p:sp>
        <p:nvSpPr>
          <p:cNvPr id="119" name="Limits Head"/>
          <p:cNvSpPr txBox="1"/>
          <p:nvPr/>
        </p:nvSpPr>
        <p:spPr>
          <a:xfrm>
            <a:off x="6035040" y="1078992"/>
            <a:ext cx="5650992" cy="2743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buNone/>
            </a:pPr>
            <a:r>
              <a:rPr lang="it-IT" sz="1200" b="1" spc="60" dirty="0">
                <a:solidFill>
                  <a:srgbClr val="0E3D4A"/>
                </a:solidFill>
              </a:rPr>
              <a:t>LIMITI</a:t>
            </a:r>
          </a:p>
        </p:txBody>
      </p:sp>
      <p:sp>
        <p:nvSpPr>
          <p:cNvPr id="120" name="Limit Card 1"/>
          <p:cNvSpPr/>
          <p:nvPr/>
        </p:nvSpPr>
        <p:spPr>
          <a:xfrm>
            <a:off x="6035040" y="1481328"/>
            <a:ext cx="2697480" cy="1463040"/>
          </a:xfrm>
          <a:prstGeom prst="roundRect">
            <a:avLst>
              <a:gd name="adj" fmla="val 3252"/>
            </a:avLst>
          </a:prstGeom>
          <a:solidFill>
            <a:srgbClr val="FFFFFF"/>
          </a:solidFill>
          <a:ln w="13970">
            <a:solidFill>
              <a:srgbClr val="C9DDE3"/>
            </a:solidFill>
          </a:ln>
          <a:effectLst>
            <a:outerShdw blurRad="15240" dist="6350" dir="2700000" algn="bl" rotWithShape="0">
              <a:srgbClr val="0E3D4A">
                <a:alpha val="12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21" name="Badge 1"/>
          <p:cNvSpPr/>
          <p:nvPr/>
        </p:nvSpPr>
        <p:spPr>
          <a:xfrm>
            <a:off x="6254496" y="1700784"/>
            <a:ext cx="384048" cy="384048"/>
          </a:xfrm>
          <a:prstGeom prst="roundRect">
            <a:avLst>
              <a:gd name="adj" fmla="val 16667"/>
            </a:avLst>
          </a:prstGeom>
          <a:solidFill>
            <a:srgbClr val="E67824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22" name="Num 1"/>
          <p:cNvSpPr txBox="1"/>
          <p:nvPr/>
        </p:nvSpPr>
        <p:spPr>
          <a:xfrm>
            <a:off x="6254496" y="1783080"/>
            <a:ext cx="384048" cy="2743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ctr">
              <a:buNone/>
            </a:pPr>
            <a:r>
              <a:rPr lang="it-IT" sz="900" b="1" dirty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23" name="Divider 1"/>
          <p:cNvSpPr/>
          <p:nvPr/>
        </p:nvSpPr>
        <p:spPr>
          <a:xfrm>
            <a:off x="6254496" y="2212848"/>
            <a:ext cx="2258568" cy="10973"/>
          </a:xfrm>
          <a:prstGeom prst="rect">
            <a:avLst/>
          </a:prstGeom>
          <a:solidFill>
            <a:srgbClr val="C9DDE3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24" name="Limit Text 1"/>
          <p:cNvSpPr txBox="1"/>
          <p:nvPr/>
        </p:nvSpPr>
        <p:spPr>
          <a:xfrm>
            <a:off x="6254496" y="2350008"/>
            <a:ext cx="2258568" cy="5029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it-IT" sz="1150" b="0" dirty="0">
                <a:solidFill>
                  <a:srgbClr val="24505E"/>
                </a:solidFill>
              </a:rPr>
              <a:t>fluorescenza epatica di fondo;</a:t>
            </a:r>
          </a:p>
        </p:txBody>
      </p:sp>
      <p:sp>
        <p:nvSpPr>
          <p:cNvPr id="125" name="Limit Card 2"/>
          <p:cNvSpPr/>
          <p:nvPr/>
        </p:nvSpPr>
        <p:spPr>
          <a:xfrm>
            <a:off x="8988552" y="1481328"/>
            <a:ext cx="2697480" cy="1463040"/>
          </a:xfrm>
          <a:prstGeom prst="roundRect">
            <a:avLst>
              <a:gd name="adj" fmla="val 3252"/>
            </a:avLst>
          </a:prstGeom>
          <a:solidFill>
            <a:srgbClr val="FFFFFF"/>
          </a:solidFill>
          <a:ln w="13970">
            <a:solidFill>
              <a:srgbClr val="C9DDE3"/>
            </a:solidFill>
          </a:ln>
          <a:effectLst>
            <a:outerShdw blurRad="15240" dist="6350" dir="2700000" algn="bl" rotWithShape="0">
              <a:srgbClr val="0E3D4A">
                <a:alpha val="12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26" name="Badge 2"/>
          <p:cNvSpPr/>
          <p:nvPr/>
        </p:nvSpPr>
        <p:spPr>
          <a:xfrm>
            <a:off x="9208008" y="1700784"/>
            <a:ext cx="384048" cy="384048"/>
          </a:xfrm>
          <a:prstGeom prst="roundRect">
            <a:avLst>
              <a:gd name="adj" fmla="val 16667"/>
            </a:avLst>
          </a:prstGeom>
          <a:solidFill>
            <a:srgbClr val="E67824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27" name="Num 2"/>
          <p:cNvSpPr txBox="1"/>
          <p:nvPr/>
        </p:nvSpPr>
        <p:spPr>
          <a:xfrm>
            <a:off x="9208008" y="1783080"/>
            <a:ext cx="384048" cy="2743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ctr">
              <a:buNone/>
            </a:pPr>
            <a:r>
              <a:rPr lang="it-IT" sz="900" b="1" dirty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28" name="Divider 2"/>
          <p:cNvSpPr/>
          <p:nvPr/>
        </p:nvSpPr>
        <p:spPr>
          <a:xfrm>
            <a:off x="9208008" y="2212848"/>
            <a:ext cx="2258568" cy="10973"/>
          </a:xfrm>
          <a:prstGeom prst="rect">
            <a:avLst/>
          </a:prstGeom>
          <a:solidFill>
            <a:srgbClr val="C9DDE3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29" name="Limit Text 2"/>
          <p:cNvSpPr txBox="1"/>
          <p:nvPr/>
        </p:nvSpPr>
        <p:spPr>
          <a:xfrm>
            <a:off x="9208008" y="2350008"/>
            <a:ext cx="2258568" cy="5029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it-IT" sz="1150" b="0" dirty="0">
                <a:solidFill>
                  <a:srgbClr val="24505E"/>
                </a:solidFill>
              </a:rPr>
              <a:t>penetrazione tissutale limitata;</a:t>
            </a:r>
          </a:p>
        </p:txBody>
      </p:sp>
      <p:sp>
        <p:nvSpPr>
          <p:cNvPr id="130" name="Limit Card 3"/>
          <p:cNvSpPr/>
          <p:nvPr/>
        </p:nvSpPr>
        <p:spPr>
          <a:xfrm>
            <a:off x="6035040" y="3163824"/>
            <a:ext cx="2697480" cy="1463040"/>
          </a:xfrm>
          <a:prstGeom prst="roundRect">
            <a:avLst>
              <a:gd name="adj" fmla="val 3252"/>
            </a:avLst>
          </a:prstGeom>
          <a:solidFill>
            <a:srgbClr val="FFFFFF"/>
          </a:solidFill>
          <a:ln w="13970">
            <a:solidFill>
              <a:srgbClr val="C9DDE3"/>
            </a:solidFill>
          </a:ln>
          <a:effectLst>
            <a:outerShdw blurRad="15240" dist="6350" dir="2700000" algn="bl" rotWithShape="0">
              <a:srgbClr val="0E3D4A">
                <a:alpha val="12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31" name="Badge 3"/>
          <p:cNvSpPr/>
          <p:nvPr/>
        </p:nvSpPr>
        <p:spPr>
          <a:xfrm>
            <a:off x="6254496" y="3383280"/>
            <a:ext cx="384048" cy="384048"/>
          </a:xfrm>
          <a:prstGeom prst="roundRect">
            <a:avLst>
              <a:gd name="adj" fmla="val 16667"/>
            </a:avLst>
          </a:prstGeom>
          <a:solidFill>
            <a:srgbClr val="E67824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32" name="Num 3"/>
          <p:cNvSpPr txBox="1"/>
          <p:nvPr/>
        </p:nvSpPr>
        <p:spPr>
          <a:xfrm>
            <a:off x="6254496" y="3465576"/>
            <a:ext cx="384048" cy="2743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ctr">
              <a:buNone/>
            </a:pPr>
            <a:r>
              <a:rPr lang="it-IT" sz="900" b="1" dirty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33" name="Divider 3"/>
          <p:cNvSpPr/>
          <p:nvPr/>
        </p:nvSpPr>
        <p:spPr>
          <a:xfrm>
            <a:off x="6254496" y="3895344"/>
            <a:ext cx="2258568" cy="10973"/>
          </a:xfrm>
          <a:prstGeom prst="rect">
            <a:avLst/>
          </a:prstGeom>
          <a:solidFill>
            <a:srgbClr val="C9DDE3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34" name="Limit Text 3"/>
          <p:cNvSpPr txBox="1"/>
          <p:nvPr/>
        </p:nvSpPr>
        <p:spPr>
          <a:xfrm>
            <a:off x="6254496" y="4032504"/>
            <a:ext cx="2258568" cy="5029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it-IT" sz="1150" b="0" dirty="0">
                <a:solidFill>
                  <a:srgbClr val="24505E"/>
                </a:solidFill>
              </a:rPr>
              <a:t>infiammazione severa;</a:t>
            </a:r>
          </a:p>
        </p:txBody>
      </p:sp>
      <p:sp>
        <p:nvSpPr>
          <p:cNvPr id="135" name="Limit Card 4"/>
          <p:cNvSpPr/>
          <p:nvPr/>
        </p:nvSpPr>
        <p:spPr>
          <a:xfrm>
            <a:off x="8988552" y="3163824"/>
            <a:ext cx="2697480" cy="1463040"/>
          </a:xfrm>
          <a:prstGeom prst="roundRect">
            <a:avLst>
              <a:gd name="adj" fmla="val 3252"/>
            </a:avLst>
          </a:prstGeom>
          <a:solidFill>
            <a:srgbClr val="FFFFFF"/>
          </a:solidFill>
          <a:ln w="13970">
            <a:solidFill>
              <a:srgbClr val="C9DDE3"/>
            </a:solidFill>
          </a:ln>
          <a:effectLst>
            <a:outerShdw blurRad="15240" dist="6350" dir="2700000" algn="bl" rotWithShape="0">
              <a:srgbClr val="0E3D4A">
                <a:alpha val="12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36" name="Badge 4"/>
          <p:cNvSpPr/>
          <p:nvPr/>
        </p:nvSpPr>
        <p:spPr>
          <a:xfrm>
            <a:off x="9208008" y="3383280"/>
            <a:ext cx="384048" cy="384048"/>
          </a:xfrm>
          <a:prstGeom prst="roundRect">
            <a:avLst>
              <a:gd name="adj" fmla="val 16667"/>
            </a:avLst>
          </a:prstGeom>
          <a:solidFill>
            <a:srgbClr val="E67824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37" name="Num 4"/>
          <p:cNvSpPr txBox="1"/>
          <p:nvPr/>
        </p:nvSpPr>
        <p:spPr>
          <a:xfrm>
            <a:off x="9208008" y="3465576"/>
            <a:ext cx="384048" cy="2743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ctr">
              <a:buNone/>
            </a:pPr>
            <a:r>
              <a:rPr lang="it-IT" sz="900" b="1" dirty="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38" name="Divider 4"/>
          <p:cNvSpPr/>
          <p:nvPr/>
        </p:nvSpPr>
        <p:spPr>
          <a:xfrm>
            <a:off x="9208008" y="3895344"/>
            <a:ext cx="2258568" cy="10973"/>
          </a:xfrm>
          <a:prstGeom prst="rect">
            <a:avLst/>
          </a:prstGeom>
          <a:solidFill>
            <a:srgbClr val="C9DDE3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39" name="Limit Text 4"/>
          <p:cNvSpPr txBox="1"/>
          <p:nvPr/>
        </p:nvSpPr>
        <p:spPr>
          <a:xfrm>
            <a:off x="9208008" y="4032504"/>
            <a:ext cx="2258568" cy="5029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it-IT" sz="1150" b="0" dirty="0">
                <a:solidFill>
                  <a:srgbClr val="24505E"/>
                </a:solidFill>
              </a:rPr>
              <a:t>obesità e tessuto adiposo;</a:t>
            </a:r>
          </a:p>
        </p:txBody>
      </p:sp>
      <p:sp>
        <p:nvSpPr>
          <p:cNvPr id="160" name="Band Label"/>
          <p:cNvSpPr txBox="1"/>
          <p:nvPr/>
        </p:nvSpPr>
        <p:spPr>
          <a:xfrm>
            <a:off x="6035040" y="4791456"/>
            <a:ext cx="5650992" cy="2286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buNone/>
            </a:pPr>
            <a:r>
              <a:rPr lang="it-IT" sz="900" b="1" spc="80" dirty="0">
                <a:solidFill>
                  <a:srgbClr val="E67824"/>
                </a:solidFill>
              </a:rPr>
              <a:t>IN SINTESI</a:t>
            </a:r>
          </a:p>
        </p:txBody>
      </p:sp>
      <p:sp>
        <p:nvSpPr>
          <p:cNvPr id="161" name="Band Text"/>
          <p:cNvSpPr txBox="1"/>
          <p:nvPr/>
        </p:nvSpPr>
        <p:spPr>
          <a:xfrm>
            <a:off x="6035040" y="5047488"/>
            <a:ext cx="5650992" cy="54864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it-IT" sz="1100" b="1" dirty="0">
                <a:solidFill>
                  <a:srgbClr val="0E3D4A"/>
                </a:solidFill>
              </a:rPr>
              <a:t>Questi fattori riducono il contrasto e l’affidabilità del segnale ICG intraoperatorio.</a:t>
            </a:r>
          </a:p>
        </p:txBody>
      </p:sp>
      <p:sp>
        <p:nvSpPr>
          <p:cNvPr id="162" name="Disclaimer"/>
          <p:cNvSpPr txBox="1"/>
          <p:nvPr/>
        </p:nvSpPr>
        <p:spPr>
          <a:xfrm>
            <a:off x="502920" y="6647688"/>
            <a:ext cx="11183112" cy="201168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buNone/>
            </a:pPr>
            <a:r>
              <a:rPr lang="it-IT" sz="700" b="0" dirty="0">
                <a:solidFill>
                  <a:srgbClr val="7C97A3"/>
                </a:solidFill>
              </a:rPr>
              <a:t>Immagine a scopo illustrativo; interpretazione del segnale ICG da correlare al quadro clinico.</a:t>
            </a:r>
          </a:p>
        </p:txBody>
      </p:sp>
    </p:spTree>
    <p:extLst>
      <p:ext uri="{BB962C8B-B14F-4D97-AF65-F5344CB8AC3E}">
        <p14:creationId xmlns:p14="http://schemas.microsoft.com/office/powerpoint/2010/main" val="42568096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E6E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0641EE-1442-BD60-8C35-C95B62FAA0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5C32AAC-091A-4A47-4DC3-4080B8E9442C}"/>
              </a:ext>
            </a:extLst>
          </p:cNvPr>
          <p:cNvSpPr txBox="1"/>
          <p:nvPr/>
        </p:nvSpPr>
        <p:spPr>
          <a:xfrm>
            <a:off x="685799" y="4566181"/>
            <a:ext cx="10465905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n-GB" sz="1800" b="1" i="0" dirty="0" err="1">
                <a:effectLst/>
                <a:latin typeface="+mn-lt"/>
              </a:rPr>
              <a:t>Modifica</a:t>
            </a:r>
            <a:r>
              <a:rPr lang="en-GB" sz="1800" b="1" i="0" err="1">
                <a:effectLst/>
                <a:latin typeface="+mn-lt"/>
              </a:rPr>
              <a:t> del </a:t>
            </a:r>
            <a:r>
              <a:rPr lang="en-GB" sz="1800" b="1" i="0" dirty="0" err="1">
                <a:effectLst/>
                <a:latin typeface="+mn-lt"/>
              </a:rPr>
              <a:t>comportamento</a:t>
            </a:r>
            <a:r>
              <a:rPr lang="en-GB" sz="1800" b="1" i="0" err="1">
                <a:effectLst/>
                <a:latin typeface="+mn-lt"/>
              </a:rPr>
              <a:t> </a:t>
            </a:r>
            <a:r>
              <a:rPr lang="en-GB" sz="1800" b="1" i="0" dirty="0" err="1">
                <a:effectLst/>
                <a:latin typeface="+mn-lt"/>
              </a:rPr>
              <a:t>chirurgico</a:t>
            </a:r>
            <a:endParaRPr lang="en-GB" sz="1800" b="1" i="0" dirty="0">
              <a:effectLst/>
              <a:latin typeface="+mn-lt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en-GB" sz="1800" b="0" i="0" dirty="0">
                <a:effectLst/>
                <a:latin typeface="+mn-lt"/>
              </a:rPr>
              <a:t>L'ICG ha </a:t>
            </a:r>
            <a:r>
              <a:rPr lang="en-GB" sz="1800" b="0" i="0">
                <a:effectLst/>
                <a:latin typeface="+mn-lt"/>
              </a:rPr>
              <a:t>portato</a:t>
            </a:r>
            <a:r>
              <a:rPr lang="en-GB" sz="1800" b="0" i="0" dirty="0">
                <a:effectLst/>
                <a:latin typeface="+mn-lt"/>
              </a:rPr>
              <a:t> a un </a:t>
            </a:r>
            <a:r>
              <a:rPr lang="en-GB" sz="1800" b="0" i="0">
                <a:effectLst/>
                <a:latin typeface="+mn-lt"/>
              </a:rPr>
              <a:t>cambiamento</a:t>
            </a:r>
            <a:r>
              <a:rPr lang="en-GB" sz="1800" b="0" i="0" dirty="0">
                <a:effectLst/>
                <a:latin typeface="+mn-lt"/>
              </a:rPr>
              <a:t> della </a:t>
            </a:r>
            <a:r>
              <a:rPr lang="en-GB" sz="1800" b="0" i="0">
                <a:effectLst/>
                <a:latin typeface="+mn-lt"/>
              </a:rPr>
              <a:t>strategia</a:t>
            </a:r>
            <a:r>
              <a:rPr lang="en-GB" sz="1800" b="0" i="0" dirty="0">
                <a:effectLst/>
                <a:latin typeface="+mn-lt"/>
              </a:rPr>
              <a:t> </a:t>
            </a:r>
            <a:r>
              <a:rPr lang="en-GB" sz="1800" b="0" i="0">
                <a:effectLst/>
                <a:latin typeface="+mn-lt"/>
              </a:rPr>
              <a:t>intraoperatoria</a:t>
            </a:r>
            <a:r>
              <a:rPr lang="en-GB" sz="1800" b="0" i="0" dirty="0">
                <a:effectLst/>
                <a:latin typeface="+mn-lt"/>
              </a:rPr>
              <a:t> </a:t>
            </a:r>
            <a:r>
              <a:rPr lang="en-GB" sz="1800" b="0" i="0">
                <a:effectLst/>
                <a:latin typeface="+mn-lt"/>
              </a:rPr>
              <a:t>nel</a:t>
            </a:r>
            <a:r>
              <a:rPr lang="en-GB" sz="1800" b="0" i="0" dirty="0">
                <a:effectLst/>
                <a:latin typeface="+mn-lt"/>
              </a:rPr>
              <a:t>:</a:t>
            </a:r>
          </a:p>
          <a:p>
            <a:pPr fontAlgn="t">
              <a:lnSpc>
                <a:spcPct val="100000"/>
              </a:lnSpc>
              <a:buNone/>
            </a:pPr>
            <a:endParaRPr lang="en-GB" dirty="0"/>
          </a:p>
          <a:p>
            <a:pPr fontAlgn="t">
              <a:lnSpc>
                <a:spcPct val="100000"/>
              </a:lnSpc>
              <a:buNone/>
            </a:pPr>
            <a:endParaRPr lang="en-GB" sz="1800" b="0" i="0" dirty="0">
              <a:effectLst/>
              <a:latin typeface="+mn-lt"/>
            </a:endParaRPr>
          </a:p>
          <a:p>
            <a:pPr fontAlgn="t">
              <a:lnSpc>
                <a:spcPct val="100000"/>
              </a:lnSpc>
              <a:buNone/>
            </a:pPr>
            <a:endParaRPr lang="en-GB" sz="1800" b="0" i="0" dirty="0">
              <a:effectLst/>
              <a:latin typeface="+mn-lt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en-GB" sz="1800" b="1" i="0" dirty="0">
                <a:effectLst/>
                <a:latin typeface="+mn-lt"/>
              </a:rPr>
              <a:t>3,8% </a:t>
            </a:r>
            <a:r>
              <a:rPr lang="en-GB" sz="1800" b="1" i="0">
                <a:effectLst/>
                <a:latin typeface="+mn-lt"/>
              </a:rPr>
              <a:t>dei</a:t>
            </a:r>
            <a:r>
              <a:rPr lang="en-GB" sz="1800" b="1" i="0" dirty="0">
                <a:effectLst/>
                <a:latin typeface="+mn-lt"/>
              </a:rPr>
              <a:t> </a:t>
            </a:r>
            <a:r>
              <a:rPr lang="en-GB" sz="1800" b="1" i="0">
                <a:effectLst/>
                <a:latin typeface="+mn-lt"/>
              </a:rPr>
              <a:t>pazienti</a:t>
            </a:r>
            <a:br>
              <a:rPr lang="en-GB" sz="1800" b="0" i="0" dirty="0">
                <a:effectLst/>
                <a:latin typeface="+mn-lt"/>
              </a:rPr>
            </a:br>
            <a:r>
              <a:rPr lang="en-GB" sz="1800" b="0" i="0" dirty="0">
                <a:effectLst/>
                <a:latin typeface="+mn-lt"/>
              </a:rPr>
              <a:t>(IC 95%: 2,0%-7,2%)</a:t>
            </a:r>
            <a:endParaRPr lang="en-GB" sz="1800" b="0" i="0" dirty="0">
              <a:effectLst/>
              <a:latin typeface="Segoe UI" panose="020B0502040204020203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D6D7401-D708-B307-4332-35F6E121AC5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8152" t="15218" r="26223" b="66811"/>
          <a:stretch>
            <a:fillRect/>
          </a:stretch>
        </p:blipFill>
        <p:spPr>
          <a:xfrm>
            <a:off x="989289" y="1675592"/>
            <a:ext cx="4343401" cy="12324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0A0AFCA-931E-0BEB-901C-0A60F4673BD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0000" t="36956" r="25652" b="26232"/>
          <a:stretch>
            <a:fillRect/>
          </a:stretch>
        </p:blipFill>
        <p:spPr>
          <a:xfrm>
            <a:off x="6738731" y="697817"/>
            <a:ext cx="4174435" cy="35501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556643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E6E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16FFAF-5EC5-7989-2100-3F4C92BE27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91C53143-F640-FA10-36FB-1CAC680324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7629" y="525167"/>
            <a:ext cx="4273828" cy="18697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215FF28-432F-C8D6-7A9B-29D343DCB4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5556" y="3116415"/>
            <a:ext cx="9217973" cy="292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6350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E6E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B4DDFE-7F8E-807A-4383-406DC8C74C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1FD0BDD2-349C-032D-A406-C5A4404E95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7629" y="291703"/>
            <a:ext cx="4273828" cy="18697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13F2B1E-370C-F467-F01B-968FF21D8F65}"/>
              </a:ext>
            </a:extLst>
          </p:cNvPr>
          <p:cNvSpPr txBox="1"/>
          <p:nvPr/>
        </p:nvSpPr>
        <p:spPr>
          <a:xfrm>
            <a:off x="1210479" y="2318980"/>
            <a:ext cx="10068128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n-GB" sz="1800" b="1" i="0">
                <a:effectLst/>
                <a:latin typeface="+mn-lt"/>
              </a:rPr>
              <a:t>Obiettivo dello studio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1800" b="0" i="0">
                <a:effectLst/>
                <a:latin typeface="+mn-lt"/>
              </a:rPr>
              <a:t>Valutare la fattibilità e l'utilità della </a:t>
            </a:r>
            <a:r>
              <a:rPr lang="en-GB" sz="1800" b="1" i="0">
                <a:effectLst/>
                <a:latin typeface="+mn-lt"/>
              </a:rPr>
              <a:t>fluorescenza con ICG (Indocyanine Green)</a:t>
            </a:r>
            <a:r>
              <a:rPr lang="en-GB" sz="1800" b="0" i="0">
                <a:effectLst/>
                <a:latin typeface="+mn-lt"/>
              </a:rPr>
              <a:t> durante </a:t>
            </a:r>
            <a:r>
              <a:rPr lang="en-GB" sz="1800" b="0" i="0" dirty="0">
                <a:effectLst/>
                <a:latin typeface="+mn-lt"/>
              </a:rPr>
              <a:t>il </a:t>
            </a:r>
            <a:r>
              <a:rPr lang="en-GB" sz="1800" b="0" i="0">
                <a:effectLst/>
                <a:latin typeface="+mn-lt"/>
              </a:rPr>
              <a:t>bypass gastrico laparoscopico </a:t>
            </a:r>
            <a:r>
              <a:rPr lang="en-GB" sz="1800" b="0" i="0" dirty="0">
                <a:effectLst/>
                <a:latin typeface="+mn-lt"/>
              </a:rPr>
              <a:t>secondo Roux-en-Y (RYGB</a:t>
            </a:r>
            <a:r>
              <a:rPr lang="en-GB" sz="1800" b="0" i="0">
                <a:effectLst/>
                <a:latin typeface="+mn-lt"/>
              </a:rPr>
              <a:t>), verificando </a:t>
            </a:r>
            <a:r>
              <a:rPr lang="en-GB" sz="1800" b="0" i="0" dirty="0">
                <a:effectLst/>
                <a:latin typeface="+mn-lt"/>
              </a:rPr>
              <a:t>se </a:t>
            </a:r>
            <a:r>
              <a:rPr lang="en-GB" sz="1800" b="0" i="0">
                <a:effectLst/>
                <a:latin typeface="+mn-lt"/>
              </a:rPr>
              <a:t>la valutazione intraoperatoria della perfusione dell'anastomosi gastro-digiunale possa contribuire a identificare pazienti a rischio di fistola. </a:t>
            </a:r>
            <a:endParaRPr lang="en-GB" sz="1800" b="0" i="0" u="none" strike="noStrike" dirty="0">
              <a:solidFill>
                <a:schemeClr val="tx1"/>
              </a:solidFill>
              <a:effectLst/>
              <a:latin typeface="+mn-lt"/>
            </a:endParaRPr>
          </a:p>
          <a:p>
            <a:pPr fontAlgn="t">
              <a:lnSpc>
                <a:spcPct val="100000"/>
              </a:lnSpc>
              <a:buNone/>
            </a:pPr>
            <a:endParaRPr lang="en-GB" dirty="0"/>
          </a:p>
          <a:p>
            <a:pPr fontAlgn="t">
              <a:lnSpc>
                <a:spcPct val="100000"/>
              </a:lnSpc>
              <a:buNone/>
            </a:pPr>
            <a:r>
              <a:rPr lang="en-GB" sz="1800" b="1" i="0">
                <a:effectLst/>
                <a:latin typeface="+mn-lt"/>
              </a:rPr>
              <a:t>Disegno dello </a:t>
            </a:r>
            <a:r>
              <a:rPr lang="en-GB" sz="1800" b="1" i="0" dirty="0">
                <a:effectLst/>
                <a:latin typeface="+mn-lt"/>
              </a:rPr>
              <a:t>studio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b="0" i="0" dirty="0">
                <a:effectLst/>
                <a:latin typeface="+mn-lt"/>
              </a:rPr>
              <a:t>Studio </a:t>
            </a:r>
            <a:r>
              <a:rPr lang="en-GB" sz="1800" b="0" i="0">
                <a:effectLst/>
                <a:latin typeface="+mn-lt"/>
              </a:rPr>
              <a:t>di coorte monocentrico.</a:t>
            </a:r>
            <a:endParaRPr lang="en-GB" sz="1800" b="0" i="0" dirty="0">
              <a:effectLst/>
              <a:latin typeface="+mn-lt"/>
            </a:endParaRP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GB" sz="1800" b="0" i="0" dirty="0">
              <a:effectLst/>
              <a:latin typeface="+mn-lt"/>
            </a:endParaRP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b="0" i="0">
                <a:effectLst/>
                <a:latin typeface="+mn-lt"/>
              </a:rPr>
              <a:t>Periodo: gennaio 2020 - dicembre 2021.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GB" sz="1800" b="0" i="0" dirty="0">
              <a:effectLst/>
              <a:latin typeface="+mn-lt"/>
            </a:endParaRP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b="1" i="0">
                <a:effectLst/>
                <a:latin typeface="+mn-lt"/>
              </a:rPr>
              <a:t>30 pazienti consecutivi</a:t>
            </a:r>
            <a:r>
              <a:rPr lang="en-GB" sz="1800" b="0" i="0">
                <a:effectLst/>
                <a:latin typeface="+mn-lt"/>
              </a:rPr>
              <a:t> sottoposti </a:t>
            </a:r>
            <a:r>
              <a:rPr lang="en-GB" sz="1800" b="0" i="0" dirty="0">
                <a:effectLst/>
                <a:latin typeface="+mn-lt"/>
              </a:rPr>
              <a:t>a </a:t>
            </a:r>
            <a:r>
              <a:rPr lang="en-GB" sz="1800" b="0" i="0">
                <a:effectLst/>
                <a:latin typeface="+mn-lt"/>
              </a:rPr>
              <a:t>RYGB laparoscopico.</a:t>
            </a:r>
            <a:endParaRPr lang="en-GB" sz="1800" b="0" i="0" dirty="0">
              <a:effectLst/>
              <a:latin typeface="+mn-lt"/>
            </a:endParaRP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GB" sz="1800" b="0" i="0" dirty="0">
              <a:effectLst/>
              <a:latin typeface="+mn-lt"/>
            </a:endParaRP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b="0" i="0">
                <a:effectLst/>
                <a:latin typeface="+mn-lt"/>
              </a:rPr>
              <a:t>Somministrazione endovenosa di </a:t>
            </a:r>
            <a:r>
              <a:rPr lang="en-GB" sz="1800" b="1" i="0">
                <a:effectLst/>
                <a:latin typeface="+mn-lt"/>
              </a:rPr>
              <a:t>5 </a:t>
            </a:r>
            <a:r>
              <a:rPr lang="en-GB" sz="1800" b="1" i="0" dirty="0">
                <a:effectLst/>
                <a:latin typeface="+mn-lt"/>
              </a:rPr>
              <a:t>mL di ICG</a:t>
            </a:r>
            <a:r>
              <a:rPr lang="en-GB" sz="1800" b="0" i="0" dirty="0">
                <a:effectLst/>
                <a:latin typeface="+mn-lt"/>
              </a:rPr>
              <a:t> </a:t>
            </a:r>
            <a:r>
              <a:rPr lang="en-GB" sz="1800" b="0" i="0">
                <a:effectLst/>
                <a:latin typeface="+mn-lt"/>
              </a:rPr>
              <a:t>per valutare </a:t>
            </a:r>
            <a:r>
              <a:rPr lang="en-GB" sz="1800" b="0" i="0" dirty="0">
                <a:effectLst/>
                <a:latin typeface="+mn-lt"/>
              </a:rPr>
              <a:t>in </a:t>
            </a:r>
            <a:r>
              <a:rPr lang="en-GB" sz="1800" b="0" i="0">
                <a:effectLst/>
                <a:latin typeface="+mn-lt"/>
              </a:rPr>
              <a:t>tempo reale la vascolarizzazione </a:t>
            </a:r>
            <a:r>
              <a:rPr lang="en-GB" sz="1800" b="0" i="0" dirty="0">
                <a:effectLst/>
                <a:latin typeface="+mn-lt"/>
              </a:rPr>
              <a:t>della pouch gastrica </a:t>
            </a:r>
            <a:r>
              <a:rPr lang="en-GB" sz="1800" b="0" i="0">
                <a:effectLst/>
                <a:latin typeface="+mn-lt"/>
              </a:rPr>
              <a:t>e dell'anastomosi gastro-digiunale</a:t>
            </a:r>
            <a:endParaRPr lang="en-GB" sz="1800" b="0" i="0" dirty="0"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7168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E6E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6F2401-0E47-1E22-5FDE-69775DCDD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84AF3DD8-14B2-447D-4CF4-ADCEDDECB0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7629" y="169155"/>
            <a:ext cx="4273828" cy="18697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041A165-30C0-78A0-03AA-0BFDDF88EF0B}"/>
              </a:ext>
            </a:extLst>
          </p:cNvPr>
          <p:cNvSpPr txBox="1"/>
          <p:nvPr/>
        </p:nvSpPr>
        <p:spPr>
          <a:xfrm>
            <a:off x="429638" y="1887531"/>
            <a:ext cx="11332723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n-GB" sz="1800" b="1" i="0">
                <a:effectLst/>
                <a:latin typeface="+mn-lt"/>
              </a:rPr>
              <a:t>Risultati principali</a:t>
            </a:r>
            <a:endParaRPr lang="en-GB" sz="1800" b="1" i="0" dirty="0">
              <a:effectLst/>
              <a:latin typeface="+mn-lt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en-GB" sz="1800" b="1" i="0" dirty="0" err="1">
                <a:effectLst/>
                <a:latin typeface="+mn-lt"/>
              </a:rPr>
              <a:t>Sicurezza</a:t>
            </a:r>
            <a:endParaRPr lang="en-GB" sz="1800" b="1" i="0" dirty="0">
              <a:effectLst/>
              <a:latin typeface="+mn-lt"/>
            </a:endParaRP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b="0" i="0">
                <a:effectLst/>
                <a:latin typeface="+mn-lt"/>
              </a:rPr>
              <a:t>Nessun evento avverso correlato all'ICG.</a:t>
            </a:r>
            <a:endParaRPr lang="en-GB" sz="1800" b="0" i="0" dirty="0">
              <a:effectLst/>
              <a:latin typeface="+mn-lt"/>
            </a:endParaRP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b="0" i="0">
                <a:effectLst/>
                <a:latin typeface="+mn-lt"/>
              </a:rPr>
              <a:t>Tecnica facilmente eseguibile durante </a:t>
            </a:r>
            <a:r>
              <a:rPr lang="en-GB" sz="1800" b="0" i="0" dirty="0">
                <a:effectLst/>
                <a:latin typeface="+mn-lt"/>
              </a:rPr>
              <a:t>il RYGB. 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GB" dirty="0"/>
          </a:p>
          <a:p>
            <a:pPr lvl="0" fontAlgn="t">
              <a:lnSpc>
                <a:spcPct val="100000"/>
              </a:lnSpc>
            </a:pPr>
            <a:r>
              <a:rPr lang="en-GB" sz="1800" b="1" i="0" dirty="0" err="1">
                <a:effectLst/>
                <a:latin typeface="+mn-lt"/>
              </a:rPr>
              <a:t>Perfusione</a:t>
            </a:r>
            <a:endParaRPr lang="en-GB" sz="1800" b="1" i="0" dirty="0">
              <a:effectLst/>
              <a:latin typeface="+mn-lt"/>
            </a:endParaRP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b="0" i="0" dirty="0">
                <a:effectLst/>
                <a:latin typeface="+mn-lt"/>
              </a:rPr>
              <a:t>In </a:t>
            </a:r>
            <a:r>
              <a:rPr lang="en-GB" sz="1800" b="1" i="0">
                <a:effectLst/>
                <a:latin typeface="+mn-lt"/>
              </a:rPr>
              <a:t>29 su 30 pazienti</a:t>
            </a:r>
            <a:r>
              <a:rPr lang="en-GB" sz="1800" b="0" i="0">
                <a:effectLst/>
                <a:latin typeface="+mn-lt"/>
              </a:rPr>
              <a:t> la perfusione </a:t>
            </a:r>
            <a:r>
              <a:rPr lang="en-GB" sz="1800" b="0" i="0" dirty="0">
                <a:effectLst/>
                <a:latin typeface="+mn-lt"/>
              </a:rPr>
              <a:t>della pouch </a:t>
            </a:r>
            <a:r>
              <a:rPr lang="en-GB" sz="1800" b="0" i="0">
                <a:effectLst/>
                <a:latin typeface="+mn-lt"/>
              </a:rPr>
              <a:t>e dell'anastomosi è risultata adeguata. </a:t>
            </a:r>
            <a:endParaRPr lang="en-GB" sz="1800" b="0" i="0" dirty="0">
              <a:effectLst/>
              <a:latin typeface="+mn-lt"/>
            </a:endParaRP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b="0" i="0" dirty="0">
                <a:effectLst/>
                <a:latin typeface="+mn-lt"/>
              </a:rPr>
              <a:t>In </a:t>
            </a:r>
            <a:r>
              <a:rPr lang="en-GB" sz="1800" b="1" i="0">
                <a:effectLst/>
                <a:latin typeface="+mn-lt"/>
              </a:rPr>
              <a:t>1 paziente</a:t>
            </a:r>
            <a:r>
              <a:rPr lang="en-GB" sz="1800" b="0" i="0">
                <a:effectLst/>
                <a:latin typeface="+mn-lt"/>
              </a:rPr>
              <a:t> l'ICG ha evidenziato un'area ischemica a livello dell'anastomosi gastro-digiunale. </a:t>
            </a:r>
            <a:endParaRPr lang="en-GB" sz="1800" b="0" i="0" dirty="0">
              <a:effectLst/>
              <a:latin typeface="+mn-lt"/>
            </a:endParaRPr>
          </a:p>
          <a:p>
            <a:pPr lvl="0" fontAlgn="t">
              <a:lnSpc>
                <a:spcPct val="100000"/>
              </a:lnSpc>
            </a:pPr>
            <a:r>
              <a:rPr lang="en-GB" dirty="0"/>
              <a:t>+</a:t>
            </a:r>
          </a:p>
          <a:p>
            <a:pPr lvl="0" fontAlgn="t">
              <a:lnSpc>
                <a:spcPct val="100000"/>
              </a:lnSpc>
            </a:pPr>
            <a:r>
              <a:rPr lang="en-GB" sz="1800" b="1" i="0">
                <a:effectLst/>
                <a:latin typeface="+mn-lt"/>
              </a:rPr>
              <a:t>Correlazione con leak test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b="0" i="0">
                <a:effectLst/>
                <a:latin typeface="+mn-lt"/>
              </a:rPr>
              <a:t>Nello stesso paziente con sospetta </a:t>
            </a:r>
            <a:r>
              <a:rPr lang="en-GB" sz="1800" b="0" i="0" dirty="0">
                <a:effectLst/>
                <a:latin typeface="+mn-lt"/>
              </a:rPr>
              <a:t>ischemia, il leak test </a:t>
            </a:r>
            <a:r>
              <a:rPr lang="en-GB" sz="1800" b="0" i="0">
                <a:effectLst/>
                <a:latin typeface="+mn-lt"/>
              </a:rPr>
              <a:t>con blu di metilene è risultato positivo.</a:t>
            </a:r>
            <a:endParaRPr lang="en-GB" sz="1800" b="0" i="0" dirty="0">
              <a:effectLst/>
              <a:latin typeface="+mn-lt"/>
            </a:endParaRP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b="0" i="0">
                <a:effectLst/>
                <a:latin typeface="+mn-lt"/>
              </a:rPr>
              <a:t>Questo ha portato a un </a:t>
            </a:r>
            <a:r>
              <a:rPr lang="en-GB" sz="1800" b="1" i="0">
                <a:effectLst/>
                <a:latin typeface="+mn-lt"/>
              </a:rPr>
              <a:t>rinforzo immediato della sutura anastomotica</a:t>
            </a:r>
            <a:r>
              <a:rPr lang="en-GB" sz="1800" b="0" i="0" dirty="0">
                <a:effectLst/>
                <a:latin typeface="+mn-lt"/>
              </a:rPr>
              <a:t>. 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GB" dirty="0"/>
          </a:p>
          <a:p>
            <a:pPr lvl="0" fontAlgn="t">
              <a:lnSpc>
                <a:spcPct val="100000"/>
              </a:lnSpc>
            </a:pPr>
            <a:r>
              <a:rPr lang="en-GB" sz="1800" b="1" i="0">
                <a:effectLst/>
                <a:latin typeface="+mn-lt"/>
              </a:rPr>
              <a:t>Leak postoperatorie</a:t>
            </a:r>
            <a:endParaRPr lang="en-GB" sz="1800" b="1" i="0" dirty="0">
              <a:effectLst/>
              <a:latin typeface="+mn-lt"/>
            </a:endParaRP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b="0" i="0">
                <a:effectLst/>
                <a:latin typeface="+mn-lt"/>
              </a:rPr>
              <a:t>Nessuna fistola anastomotica osservata nella serie.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b="0" i="0">
                <a:effectLst/>
                <a:latin typeface="+mn-lt"/>
              </a:rPr>
              <a:t>Tuttavia anche la casistica storica del centro senza utilizzo di ICG presentava un tasso di leak molto basso, rendendo difficile dimostrare un vantaggio statistico dell'ICG</a:t>
            </a:r>
            <a:endParaRPr lang="en-GB" sz="1800" b="0" i="0" dirty="0"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81357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E6E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722CE9-38BE-AA66-8C76-59C5D6230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9F44D1F-46B0-C82B-F13B-436C316F6B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1991" y="3041329"/>
            <a:ext cx="7048018" cy="317320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0AB29A3-49A0-1BE0-F510-9169411FEF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9543" y="1025464"/>
            <a:ext cx="3952911" cy="16338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714562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E6E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5576BA-DD8E-9BB1-11EA-92EA60BB4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6396E2-ABA1-55E9-1882-85472A6F6F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9544" y="205333"/>
            <a:ext cx="3952911" cy="16338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E847F0C-D4F4-A09E-5E45-5C3CB2B2FB83}"/>
              </a:ext>
            </a:extLst>
          </p:cNvPr>
          <p:cNvSpPr txBox="1"/>
          <p:nvPr/>
        </p:nvSpPr>
        <p:spPr>
          <a:xfrm>
            <a:off x="444630" y="1733529"/>
            <a:ext cx="11302737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n-GB" sz="1800" b="1" i="0" dirty="0" err="1">
                <a:effectLst/>
                <a:latin typeface="+mn-lt"/>
              </a:rPr>
              <a:t>Obiettivo</a:t>
            </a:r>
            <a:r>
              <a:rPr lang="en-GB" sz="1800" b="1" i="0" dirty="0">
                <a:effectLst/>
                <a:latin typeface="+mn-lt"/>
              </a:rPr>
              <a:t> </a:t>
            </a:r>
            <a:r>
              <a:rPr lang="en-GB" sz="1800" b="1" i="0" dirty="0" err="1">
                <a:effectLst/>
                <a:latin typeface="+mn-lt"/>
              </a:rPr>
              <a:t>dello</a:t>
            </a:r>
            <a:r>
              <a:rPr lang="en-GB" sz="1800" b="1" i="0" dirty="0">
                <a:effectLst/>
                <a:latin typeface="+mn-lt"/>
              </a:rPr>
              <a:t> studio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1800" b="0" i="0" dirty="0" err="1">
                <a:effectLst/>
                <a:latin typeface="+mn-lt"/>
              </a:rPr>
              <a:t>Valutare</a:t>
            </a:r>
            <a:r>
              <a:rPr lang="en-GB" sz="1800" b="0" i="0" dirty="0">
                <a:effectLst/>
                <a:latin typeface="+mn-lt"/>
              </a:rPr>
              <a:t> </a:t>
            </a:r>
            <a:r>
              <a:rPr lang="en-GB" sz="1800" b="0" i="0" dirty="0" err="1">
                <a:effectLst/>
                <a:latin typeface="+mn-lt"/>
              </a:rPr>
              <a:t>l'utilità</a:t>
            </a:r>
            <a:r>
              <a:rPr lang="en-GB" sz="1800" b="0" i="0" dirty="0">
                <a:effectLst/>
                <a:latin typeface="+mn-lt"/>
              </a:rPr>
              <a:t> della </a:t>
            </a:r>
            <a:r>
              <a:rPr lang="en-GB" sz="1800" b="1" i="0" dirty="0" err="1">
                <a:effectLst/>
                <a:latin typeface="+mn-lt"/>
              </a:rPr>
              <a:t>fluorescenza</a:t>
            </a:r>
            <a:r>
              <a:rPr lang="en-GB" sz="1800" b="1" i="0" dirty="0">
                <a:effectLst/>
                <a:latin typeface="+mn-lt"/>
              </a:rPr>
              <a:t> con </a:t>
            </a:r>
            <a:r>
              <a:rPr lang="en-GB" sz="1800" b="1" i="0" dirty="0" err="1">
                <a:effectLst/>
                <a:latin typeface="+mn-lt"/>
              </a:rPr>
              <a:t>Indocyanina</a:t>
            </a:r>
            <a:r>
              <a:rPr lang="en-GB" sz="1800" b="1" i="0" dirty="0">
                <a:effectLst/>
                <a:latin typeface="+mn-lt"/>
              </a:rPr>
              <a:t> Verde (ICG)</a:t>
            </a:r>
            <a:r>
              <a:rPr lang="en-GB" sz="1800" b="0" i="0" dirty="0">
                <a:effectLst/>
                <a:latin typeface="+mn-lt"/>
              </a:rPr>
              <a:t> </a:t>
            </a:r>
            <a:r>
              <a:rPr lang="en-GB" sz="1800" b="0" i="0" dirty="0" err="1">
                <a:effectLst/>
                <a:latin typeface="+mn-lt"/>
              </a:rPr>
              <a:t>durante</a:t>
            </a:r>
            <a:r>
              <a:rPr lang="en-GB" sz="1800" b="0" i="0" dirty="0">
                <a:effectLst/>
                <a:latin typeface="+mn-lt"/>
              </a:rPr>
              <a:t> la </a:t>
            </a:r>
            <a:r>
              <a:rPr lang="en-GB" sz="1800" b="1" i="0" dirty="0">
                <a:effectLst/>
                <a:latin typeface="+mn-lt"/>
              </a:rPr>
              <a:t>laparoscopic sleeve gastrectomy (LSG)</a:t>
            </a:r>
            <a:r>
              <a:rPr lang="en-GB" sz="1800" b="0" i="0" dirty="0">
                <a:effectLst/>
                <a:latin typeface="+mn-lt"/>
              </a:rPr>
              <a:t> per </a:t>
            </a:r>
            <a:r>
              <a:rPr lang="en-GB" sz="1800" b="0" i="0" dirty="0" err="1">
                <a:effectLst/>
                <a:latin typeface="+mn-lt"/>
              </a:rPr>
              <a:t>analizzare</a:t>
            </a:r>
            <a:r>
              <a:rPr lang="en-GB" sz="1800" b="0" i="0" dirty="0">
                <a:effectLst/>
                <a:latin typeface="+mn-lt"/>
              </a:rPr>
              <a:t> la </a:t>
            </a:r>
            <a:r>
              <a:rPr lang="en-GB" sz="1800" b="0" i="0" dirty="0" err="1">
                <a:effectLst/>
                <a:latin typeface="+mn-lt"/>
              </a:rPr>
              <a:t>perfusione</a:t>
            </a:r>
            <a:r>
              <a:rPr lang="en-GB" sz="1800" b="0" i="0" dirty="0">
                <a:effectLst/>
                <a:latin typeface="+mn-lt"/>
              </a:rPr>
              <a:t> della </a:t>
            </a:r>
            <a:r>
              <a:rPr lang="en-GB" sz="1800" b="0" i="0" dirty="0" err="1">
                <a:effectLst/>
                <a:latin typeface="+mn-lt"/>
              </a:rPr>
              <a:t>linea</a:t>
            </a:r>
            <a:r>
              <a:rPr lang="en-GB" sz="1800" b="0" i="0" dirty="0">
                <a:effectLst/>
                <a:latin typeface="+mn-lt"/>
              </a:rPr>
              <a:t> di stapling, in </a:t>
            </a:r>
            <a:r>
              <a:rPr lang="en-GB" sz="1800" b="0" i="0" dirty="0" err="1">
                <a:effectLst/>
                <a:latin typeface="+mn-lt"/>
              </a:rPr>
              <a:t>particolare</a:t>
            </a:r>
            <a:r>
              <a:rPr lang="en-GB" sz="1800" b="0" i="0" dirty="0">
                <a:effectLst/>
                <a:latin typeface="+mn-lt"/>
              </a:rPr>
              <a:t> </a:t>
            </a:r>
            <a:r>
              <a:rPr lang="en-GB" sz="1800" b="0" i="0" dirty="0" err="1">
                <a:effectLst/>
                <a:latin typeface="+mn-lt"/>
              </a:rPr>
              <a:t>nella</a:t>
            </a:r>
            <a:r>
              <a:rPr lang="en-GB" sz="1800" b="0" i="0" dirty="0">
                <a:effectLst/>
                <a:latin typeface="+mn-lt"/>
              </a:rPr>
              <a:t> zona </a:t>
            </a:r>
            <a:r>
              <a:rPr lang="en-GB" sz="1800" b="0" i="0" dirty="0" err="1">
                <a:effectLst/>
                <a:latin typeface="+mn-lt"/>
              </a:rPr>
              <a:t>dell'angolo</a:t>
            </a:r>
            <a:r>
              <a:rPr lang="en-GB" sz="1800" b="0" i="0" dirty="0">
                <a:effectLst/>
                <a:latin typeface="+mn-lt"/>
              </a:rPr>
              <a:t> di His, e </a:t>
            </a:r>
            <a:r>
              <a:rPr lang="en-GB" sz="1800" b="0" i="0" dirty="0" err="1">
                <a:effectLst/>
                <a:latin typeface="+mn-lt"/>
              </a:rPr>
              <a:t>capire</a:t>
            </a:r>
            <a:r>
              <a:rPr lang="en-GB" sz="1800" b="0" i="0" dirty="0">
                <a:effectLst/>
                <a:latin typeface="+mn-lt"/>
              </a:rPr>
              <a:t> se </a:t>
            </a:r>
            <a:r>
              <a:rPr lang="en-GB" sz="1800" b="0" i="0" dirty="0" err="1">
                <a:effectLst/>
                <a:latin typeface="+mn-lt"/>
              </a:rPr>
              <a:t>possa</a:t>
            </a:r>
            <a:r>
              <a:rPr lang="en-GB" sz="1800" b="0" i="0" dirty="0">
                <a:effectLst/>
                <a:latin typeface="+mn-lt"/>
              </a:rPr>
              <a:t> </a:t>
            </a:r>
            <a:r>
              <a:rPr lang="en-GB" sz="1800" b="0" i="0" dirty="0" err="1">
                <a:effectLst/>
                <a:latin typeface="+mn-lt"/>
              </a:rPr>
              <a:t>rappresentare</a:t>
            </a:r>
            <a:r>
              <a:rPr lang="en-GB" sz="1800" b="0" i="0" dirty="0">
                <a:effectLst/>
                <a:latin typeface="+mn-lt"/>
              </a:rPr>
              <a:t> un nuovo </a:t>
            </a:r>
            <a:r>
              <a:rPr lang="en-GB" sz="1800" b="0" i="0" dirty="0" err="1">
                <a:effectLst/>
                <a:latin typeface="+mn-lt"/>
              </a:rPr>
              <a:t>strumento</a:t>
            </a:r>
            <a:r>
              <a:rPr lang="en-GB" sz="1800" b="0" i="0" dirty="0">
                <a:effectLst/>
                <a:latin typeface="+mn-lt"/>
              </a:rPr>
              <a:t> </a:t>
            </a:r>
            <a:r>
              <a:rPr lang="en-GB" sz="1800" b="0" i="0" dirty="0" err="1">
                <a:effectLst/>
                <a:latin typeface="+mn-lt"/>
              </a:rPr>
              <a:t>intraoperatorio</a:t>
            </a:r>
            <a:r>
              <a:rPr lang="en-GB" sz="1800" b="0" i="0" dirty="0">
                <a:effectLst/>
                <a:latin typeface="+mn-lt"/>
              </a:rPr>
              <a:t> per la </a:t>
            </a:r>
            <a:r>
              <a:rPr lang="en-GB" sz="1800" b="0" i="0" dirty="0" err="1">
                <a:effectLst/>
                <a:latin typeface="+mn-lt"/>
              </a:rPr>
              <a:t>prevenzione</a:t>
            </a:r>
            <a:r>
              <a:rPr lang="en-GB" sz="1800" b="0" i="0" dirty="0">
                <a:effectLst/>
                <a:latin typeface="+mn-lt"/>
              </a:rPr>
              <a:t> delle </a:t>
            </a:r>
            <a:r>
              <a:rPr lang="en-GB" sz="1800" b="0" i="0" dirty="0" err="1">
                <a:effectLst/>
                <a:latin typeface="+mn-lt"/>
              </a:rPr>
              <a:t>fistole</a:t>
            </a:r>
            <a:r>
              <a:rPr lang="en-GB" sz="1800" b="0" i="0" dirty="0">
                <a:effectLst/>
                <a:latin typeface="+mn-lt"/>
              </a:rPr>
              <a:t> </a:t>
            </a:r>
            <a:r>
              <a:rPr lang="en-GB" sz="1800" b="0" i="0" dirty="0" err="1">
                <a:effectLst/>
                <a:latin typeface="+mn-lt"/>
              </a:rPr>
              <a:t>gastriche</a:t>
            </a:r>
            <a:r>
              <a:rPr lang="en-GB" sz="1800" b="0" i="0" dirty="0">
                <a:effectLst/>
                <a:latin typeface="+mn-lt"/>
              </a:rPr>
              <a:t>. </a:t>
            </a:r>
          </a:p>
          <a:p>
            <a:pPr fontAlgn="t">
              <a:lnSpc>
                <a:spcPct val="100000"/>
              </a:lnSpc>
              <a:buNone/>
            </a:pPr>
            <a:endParaRPr lang="en-GB" dirty="0"/>
          </a:p>
          <a:p>
            <a:pPr fontAlgn="t">
              <a:lnSpc>
                <a:spcPct val="100000"/>
              </a:lnSpc>
              <a:buNone/>
            </a:pPr>
            <a:r>
              <a:rPr lang="en-GB" sz="1800" b="1" i="0" dirty="0">
                <a:effectLst/>
                <a:latin typeface="+mn-lt"/>
              </a:rPr>
              <a:t>Disegno </a:t>
            </a:r>
            <a:r>
              <a:rPr lang="en-GB" sz="1800" b="1" i="0" dirty="0" err="1">
                <a:effectLst/>
                <a:latin typeface="+mn-lt"/>
              </a:rPr>
              <a:t>dello</a:t>
            </a:r>
            <a:r>
              <a:rPr lang="en-GB" sz="1800" b="1" i="0" dirty="0">
                <a:effectLst/>
                <a:latin typeface="+mn-lt"/>
              </a:rPr>
              <a:t> studio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b="0" i="0" dirty="0">
                <a:effectLst/>
                <a:latin typeface="+mn-lt"/>
              </a:rPr>
              <a:t>Studio </a:t>
            </a:r>
            <a:r>
              <a:rPr lang="en-GB" sz="1800" b="0" i="0" dirty="0" err="1">
                <a:effectLst/>
                <a:latin typeface="+mn-lt"/>
              </a:rPr>
              <a:t>osservazionale</a:t>
            </a:r>
            <a:r>
              <a:rPr lang="en-GB" sz="1800" b="0" i="0" dirty="0">
                <a:effectLst/>
                <a:latin typeface="+mn-lt"/>
              </a:rPr>
              <a:t> </a:t>
            </a:r>
            <a:r>
              <a:rPr lang="en-GB" sz="1800" b="0" i="0" dirty="0" err="1">
                <a:effectLst/>
                <a:latin typeface="+mn-lt"/>
              </a:rPr>
              <a:t>monocentrico</a:t>
            </a:r>
            <a:r>
              <a:rPr lang="en-GB" sz="1800" b="0" i="0" dirty="0">
                <a:effectLst/>
                <a:latin typeface="+mn-lt"/>
              </a:rPr>
              <a:t>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b="0" i="0" dirty="0" err="1">
                <a:effectLst/>
                <a:latin typeface="+mn-lt"/>
              </a:rPr>
              <a:t>Periodo</a:t>
            </a:r>
            <a:r>
              <a:rPr lang="en-GB" sz="1800" b="0" i="0" dirty="0">
                <a:effectLst/>
                <a:latin typeface="+mn-lt"/>
              </a:rPr>
              <a:t>: </a:t>
            </a:r>
            <a:r>
              <a:rPr lang="en-GB" sz="1800" b="0" i="0" dirty="0" err="1">
                <a:effectLst/>
                <a:latin typeface="+mn-lt"/>
              </a:rPr>
              <a:t>gennaio</a:t>
            </a:r>
            <a:r>
              <a:rPr lang="en-GB" sz="1800" b="0" i="0" dirty="0">
                <a:effectLst/>
                <a:latin typeface="+mn-lt"/>
              </a:rPr>
              <a:t> 2020 - </a:t>
            </a:r>
            <a:r>
              <a:rPr lang="en-GB" sz="1800" b="0" i="0" dirty="0" err="1">
                <a:effectLst/>
                <a:latin typeface="+mn-lt"/>
              </a:rPr>
              <a:t>dicembre</a:t>
            </a:r>
            <a:r>
              <a:rPr lang="en-GB" sz="1800" b="0" i="0" dirty="0">
                <a:effectLst/>
                <a:latin typeface="+mn-lt"/>
              </a:rPr>
              <a:t> 2021.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b="1" i="0" dirty="0">
                <a:effectLst/>
                <a:latin typeface="+mn-lt"/>
              </a:rPr>
              <a:t>82 </a:t>
            </a:r>
            <a:r>
              <a:rPr lang="en-GB" sz="1800" b="1" i="0" dirty="0" err="1">
                <a:effectLst/>
                <a:latin typeface="+mn-lt"/>
              </a:rPr>
              <a:t>pazienti</a:t>
            </a:r>
            <a:r>
              <a:rPr lang="en-GB" sz="1800" b="1" i="0" dirty="0">
                <a:effectLst/>
                <a:latin typeface="+mn-lt"/>
              </a:rPr>
              <a:t> </a:t>
            </a:r>
            <a:r>
              <a:rPr lang="en-GB" sz="1800" b="1" i="0" dirty="0" err="1">
                <a:effectLst/>
                <a:latin typeface="+mn-lt"/>
              </a:rPr>
              <a:t>consecutivi</a:t>
            </a:r>
            <a:r>
              <a:rPr lang="en-GB" sz="1800" b="0" i="0" dirty="0">
                <a:effectLst/>
                <a:latin typeface="+mn-lt"/>
              </a:rPr>
              <a:t> </a:t>
            </a:r>
            <a:r>
              <a:rPr lang="en-GB" sz="1800" b="0" i="0" dirty="0" err="1">
                <a:effectLst/>
                <a:latin typeface="+mn-lt"/>
              </a:rPr>
              <a:t>sottoposti</a:t>
            </a:r>
            <a:r>
              <a:rPr lang="en-GB" sz="1800" b="0" i="0" dirty="0">
                <a:effectLst/>
                <a:latin typeface="+mn-lt"/>
              </a:rPr>
              <a:t> a sleeve gastrectomy.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b="0" i="0" dirty="0" err="1">
                <a:effectLst/>
                <a:latin typeface="+mn-lt"/>
              </a:rPr>
              <a:t>Valutazione</a:t>
            </a:r>
            <a:r>
              <a:rPr lang="en-GB" sz="1800" b="0" i="0" dirty="0">
                <a:effectLst/>
                <a:latin typeface="+mn-lt"/>
              </a:rPr>
              <a:t> </a:t>
            </a:r>
            <a:r>
              <a:rPr lang="en-GB" sz="1800" b="0" i="0" dirty="0" err="1">
                <a:effectLst/>
                <a:latin typeface="+mn-lt"/>
              </a:rPr>
              <a:t>intraoperatoria</a:t>
            </a:r>
            <a:r>
              <a:rPr lang="en-GB" sz="1800" b="0" i="0" dirty="0">
                <a:effectLst/>
                <a:latin typeface="+mn-lt"/>
              </a:rPr>
              <a:t> </a:t>
            </a:r>
            <a:r>
              <a:rPr lang="en-GB" sz="1800" b="0" i="0" dirty="0" err="1">
                <a:effectLst/>
                <a:latin typeface="+mn-lt"/>
              </a:rPr>
              <a:t>mediante</a:t>
            </a:r>
            <a:r>
              <a:rPr lang="en-GB" sz="1800" b="0" i="0" dirty="0">
                <a:effectLst/>
                <a:latin typeface="+mn-lt"/>
              </a:rPr>
              <a:t> </a:t>
            </a:r>
            <a:r>
              <a:rPr lang="en-GB" sz="1800" b="0" i="0" dirty="0" err="1">
                <a:effectLst/>
                <a:latin typeface="+mn-lt"/>
              </a:rPr>
              <a:t>angiografia</a:t>
            </a:r>
            <a:r>
              <a:rPr lang="en-GB" sz="1800" b="0" i="0" dirty="0">
                <a:effectLst/>
                <a:latin typeface="+mn-lt"/>
              </a:rPr>
              <a:t> </a:t>
            </a:r>
            <a:r>
              <a:rPr lang="en-GB" sz="1800" b="0" i="0" dirty="0" err="1">
                <a:effectLst/>
                <a:latin typeface="+mn-lt"/>
              </a:rPr>
              <a:t>fluorescente</a:t>
            </a:r>
            <a:r>
              <a:rPr lang="en-GB" sz="1800" b="0" i="0" dirty="0">
                <a:effectLst/>
                <a:latin typeface="+mn-lt"/>
              </a:rPr>
              <a:t> con ICG. 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GB" dirty="0"/>
          </a:p>
          <a:p>
            <a:pPr lvl="0" fontAlgn="t">
              <a:lnSpc>
                <a:spcPct val="100000"/>
              </a:lnSpc>
            </a:pPr>
            <a:r>
              <a:rPr lang="en-GB" sz="1800" b="1" i="0" dirty="0">
                <a:effectLst/>
                <a:latin typeface="+mn-lt"/>
              </a:rPr>
              <a:t>Tecnica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1800" b="0" i="0" dirty="0">
                <a:effectLst/>
                <a:latin typeface="+mn-lt"/>
              </a:rPr>
              <a:t>Dopo </a:t>
            </a:r>
            <a:r>
              <a:rPr lang="en-GB" sz="1800" b="0" i="0" dirty="0" err="1">
                <a:effectLst/>
                <a:latin typeface="+mn-lt"/>
              </a:rPr>
              <a:t>completamento</a:t>
            </a:r>
            <a:r>
              <a:rPr lang="en-GB" sz="1800" b="0" i="0" dirty="0">
                <a:effectLst/>
                <a:latin typeface="+mn-lt"/>
              </a:rPr>
              <a:t> della sleeve:</a:t>
            </a:r>
          </a:p>
          <a:p>
            <a:pPr marL="342900" lvl="0" indent="-342900" fontAlgn="t">
              <a:lnSpc>
                <a:spcPct val="100000"/>
              </a:lnSpc>
              <a:buFont typeface="+mj-lt"/>
              <a:buAutoNum type="arabicPeriod"/>
            </a:pPr>
            <a:r>
              <a:rPr lang="en-GB" sz="1800" b="0" i="0" dirty="0" err="1">
                <a:effectLst/>
                <a:latin typeface="+mn-lt"/>
              </a:rPr>
              <a:t>Iniezione</a:t>
            </a:r>
            <a:r>
              <a:rPr lang="en-GB" sz="1800" b="0" i="0" dirty="0">
                <a:effectLst/>
                <a:latin typeface="+mn-lt"/>
              </a:rPr>
              <a:t> </a:t>
            </a:r>
            <a:r>
              <a:rPr lang="en-GB" sz="1800" b="0" i="0" dirty="0" err="1">
                <a:effectLst/>
                <a:latin typeface="+mn-lt"/>
              </a:rPr>
              <a:t>endovenosa</a:t>
            </a:r>
            <a:r>
              <a:rPr lang="en-GB" sz="1800" b="0" i="0" dirty="0">
                <a:effectLst/>
                <a:latin typeface="+mn-lt"/>
              </a:rPr>
              <a:t> di </a:t>
            </a:r>
            <a:r>
              <a:rPr lang="en-GB" sz="1800" b="1" i="0" dirty="0">
                <a:effectLst/>
                <a:latin typeface="+mn-lt"/>
              </a:rPr>
              <a:t>5 mL di ICG</a:t>
            </a:r>
            <a:r>
              <a:rPr lang="en-GB" sz="1800" b="0" i="0" dirty="0">
                <a:effectLst/>
                <a:latin typeface="+mn-lt"/>
              </a:rPr>
              <a:t>.</a:t>
            </a:r>
          </a:p>
          <a:p>
            <a:pPr marL="342900" lvl="0" indent="-342900" fontAlgn="t">
              <a:lnSpc>
                <a:spcPct val="100000"/>
              </a:lnSpc>
              <a:buFont typeface="+mj-lt"/>
              <a:buAutoNum type="arabicPeriod"/>
            </a:pPr>
            <a:r>
              <a:rPr lang="en-GB" sz="1800" b="0" i="0" dirty="0" err="1">
                <a:effectLst/>
                <a:latin typeface="+mn-lt"/>
              </a:rPr>
              <a:t>Visualizzazione</a:t>
            </a:r>
            <a:r>
              <a:rPr lang="en-GB" sz="1800" b="0" i="0" dirty="0">
                <a:effectLst/>
                <a:latin typeface="+mn-lt"/>
              </a:rPr>
              <a:t> in near-infrared.</a:t>
            </a:r>
          </a:p>
          <a:p>
            <a:pPr marL="342900" lvl="0" indent="-342900" fontAlgn="t">
              <a:lnSpc>
                <a:spcPct val="100000"/>
              </a:lnSpc>
              <a:buFont typeface="+mj-lt"/>
              <a:buAutoNum type="arabicPeriod"/>
            </a:pPr>
            <a:r>
              <a:rPr lang="en-GB" sz="1800" b="0" i="0" dirty="0" err="1">
                <a:effectLst/>
                <a:latin typeface="+mn-lt"/>
              </a:rPr>
              <a:t>Valutazione</a:t>
            </a:r>
            <a:r>
              <a:rPr lang="en-GB" sz="1800" b="0" i="0" dirty="0">
                <a:effectLst/>
                <a:latin typeface="+mn-lt"/>
              </a:rPr>
              <a:t> della </a:t>
            </a:r>
            <a:r>
              <a:rPr lang="en-GB" sz="1800" b="0" i="0" dirty="0" err="1">
                <a:effectLst/>
                <a:latin typeface="+mn-lt"/>
              </a:rPr>
              <a:t>perfusione</a:t>
            </a:r>
            <a:r>
              <a:rPr lang="en-GB" sz="1800" b="0" i="0" dirty="0">
                <a:effectLst/>
                <a:latin typeface="+mn-lt"/>
              </a:rPr>
              <a:t> della </a:t>
            </a:r>
            <a:r>
              <a:rPr lang="en-GB" sz="1800" b="0" i="0" dirty="0" err="1">
                <a:effectLst/>
                <a:latin typeface="+mn-lt"/>
              </a:rPr>
              <a:t>linea</a:t>
            </a:r>
            <a:r>
              <a:rPr lang="en-GB" sz="1800" b="0" i="0" dirty="0">
                <a:effectLst/>
                <a:latin typeface="+mn-lt"/>
              </a:rPr>
              <a:t> di sutura.</a:t>
            </a:r>
          </a:p>
          <a:p>
            <a:pPr marL="342900" lvl="0" indent="-342900" fontAlgn="t">
              <a:lnSpc>
                <a:spcPct val="100000"/>
              </a:lnSpc>
              <a:buFont typeface="+mj-lt"/>
              <a:buAutoNum type="arabicPeriod"/>
            </a:pPr>
            <a:r>
              <a:rPr lang="en-GB" sz="1800" b="0" i="0" dirty="0">
                <a:effectLst/>
                <a:latin typeface="+mn-lt"/>
              </a:rPr>
              <a:t>Attenzione </a:t>
            </a:r>
            <a:r>
              <a:rPr lang="en-GB" sz="1800" b="0" i="0" dirty="0" err="1">
                <a:effectLst/>
                <a:latin typeface="+mn-lt"/>
              </a:rPr>
              <a:t>particolare</a:t>
            </a:r>
            <a:r>
              <a:rPr lang="en-GB" sz="1800" b="0" i="0" dirty="0">
                <a:effectLst/>
                <a:latin typeface="+mn-lt"/>
              </a:rPr>
              <a:t> alla </a:t>
            </a:r>
            <a:r>
              <a:rPr lang="en-GB" sz="1800" b="0" i="0" dirty="0" err="1">
                <a:effectLst/>
                <a:latin typeface="+mn-lt"/>
              </a:rPr>
              <a:t>regione</a:t>
            </a:r>
            <a:r>
              <a:rPr lang="en-GB" sz="1800" b="0" i="0" dirty="0">
                <a:effectLst/>
                <a:latin typeface="+mn-lt"/>
              </a:rPr>
              <a:t> </a:t>
            </a:r>
            <a:r>
              <a:rPr lang="en-GB" sz="1800" b="0" i="0" dirty="0" err="1">
                <a:effectLst/>
                <a:latin typeface="+mn-lt"/>
              </a:rPr>
              <a:t>dell'</a:t>
            </a:r>
            <a:r>
              <a:rPr lang="en-GB" sz="1800" b="1" i="0" dirty="0" err="1">
                <a:effectLst/>
                <a:latin typeface="+mn-lt"/>
              </a:rPr>
              <a:t>angolo</a:t>
            </a:r>
            <a:r>
              <a:rPr lang="en-GB" sz="1800" b="1" i="0" dirty="0">
                <a:effectLst/>
                <a:latin typeface="+mn-lt"/>
              </a:rPr>
              <a:t> di His</a:t>
            </a:r>
            <a:r>
              <a:rPr lang="en-GB" sz="1800" b="0" i="0" dirty="0">
                <a:effectLst/>
                <a:latin typeface="+mn-lt"/>
              </a:rPr>
              <a:t>, </a:t>
            </a:r>
            <a:r>
              <a:rPr lang="en-GB" sz="1800" b="0" i="0" dirty="0" err="1">
                <a:effectLst/>
                <a:latin typeface="+mn-lt"/>
              </a:rPr>
              <a:t>sede</a:t>
            </a:r>
            <a:r>
              <a:rPr lang="en-GB" sz="1800" b="0" i="0" dirty="0">
                <a:effectLst/>
                <a:latin typeface="+mn-lt"/>
              </a:rPr>
              <a:t> </a:t>
            </a:r>
            <a:r>
              <a:rPr lang="en-GB" sz="1800" b="0" i="0" dirty="0" err="1">
                <a:effectLst/>
                <a:latin typeface="+mn-lt"/>
              </a:rPr>
              <a:t>più</a:t>
            </a:r>
            <a:r>
              <a:rPr lang="en-GB" sz="1800" b="0" i="0" dirty="0">
                <a:effectLst/>
                <a:latin typeface="+mn-lt"/>
              </a:rPr>
              <a:t> </a:t>
            </a:r>
            <a:r>
              <a:rPr lang="en-GB" sz="1800" b="0" i="0" dirty="0" err="1">
                <a:effectLst/>
                <a:latin typeface="+mn-lt"/>
              </a:rPr>
              <a:t>frequente</a:t>
            </a:r>
            <a:r>
              <a:rPr lang="en-GB" sz="1800" b="0" i="0" dirty="0">
                <a:effectLst/>
                <a:latin typeface="+mn-lt"/>
              </a:rPr>
              <a:t> delle leak post-sleeve.</a:t>
            </a:r>
            <a:endParaRPr lang="en-GB" sz="1800" b="0" i="0" dirty="0"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30363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E6E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03688E-EEC6-AEC7-0C8D-678C599B9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7E4634-9A14-C1E5-F921-2A2ED8E151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9543" y="487966"/>
            <a:ext cx="3952911" cy="16338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78203B0-1822-E603-5967-7861F186D346}"/>
              </a:ext>
            </a:extLst>
          </p:cNvPr>
          <p:cNvSpPr txBox="1"/>
          <p:nvPr/>
        </p:nvSpPr>
        <p:spPr>
          <a:xfrm>
            <a:off x="3049385" y="2366253"/>
            <a:ext cx="6093228" cy="3554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250000"/>
              </a:lnSpc>
              <a:buNone/>
            </a:pPr>
            <a:r>
              <a:rPr lang="en-US" sz="1800" b="1" i="0" dirty="0" err="1">
                <a:effectLst/>
                <a:latin typeface="+mn-lt"/>
              </a:rPr>
              <a:t>Limiti</a:t>
            </a:r>
            <a:endParaRPr lang="en-US" sz="1800" b="1" i="0" dirty="0">
              <a:effectLst/>
              <a:latin typeface="+mn-lt"/>
            </a:endParaRPr>
          </a:p>
          <a:p>
            <a:pPr fontAlgn="t">
              <a:lnSpc>
                <a:spcPct val="250000"/>
              </a:lnSpc>
              <a:buNone/>
            </a:pPr>
            <a:r>
              <a:rPr lang="en-US" sz="1800" b="0" i="0" dirty="0">
                <a:effectLst/>
                <a:latin typeface="+mn-lt"/>
              </a:rPr>
              <a:t>⚠️ Non </a:t>
            </a:r>
            <a:r>
              <a:rPr lang="en-US" sz="1800" b="0" i="0" dirty="0" err="1">
                <a:effectLst/>
                <a:latin typeface="+mn-lt"/>
              </a:rPr>
              <a:t>identifica</a:t>
            </a:r>
            <a:r>
              <a:rPr lang="en-US" sz="1800" b="0" i="0" dirty="0">
                <a:effectLst/>
                <a:latin typeface="+mn-lt"/>
              </a:rPr>
              <a:t> </a:t>
            </a:r>
            <a:r>
              <a:rPr lang="en-US" sz="1800" b="0" i="0" dirty="0" err="1">
                <a:effectLst/>
                <a:latin typeface="+mn-lt"/>
              </a:rPr>
              <a:t>direttamente</a:t>
            </a:r>
            <a:r>
              <a:rPr lang="en-US" sz="1800" b="0" i="0" dirty="0">
                <a:effectLst/>
                <a:latin typeface="+mn-lt"/>
              </a:rPr>
              <a:t> </a:t>
            </a:r>
            <a:r>
              <a:rPr lang="en-US" sz="1800" b="0" i="0" dirty="0" err="1">
                <a:effectLst/>
                <a:latin typeface="+mn-lt"/>
              </a:rPr>
              <a:t>una</a:t>
            </a:r>
            <a:r>
              <a:rPr lang="en-US" sz="1800" b="0" i="0" dirty="0">
                <a:effectLst/>
                <a:latin typeface="+mn-lt"/>
              </a:rPr>
              <a:t> leak </a:t>
            </a:r>
            <a:r>
              <a:rPr lang="en-US" sz="1800" b="0" i="0" dirty="0" err="1">
                <a:effectLst/>
                <a:latin typeface="+mn-lt"/>
              </a:rPr>
              <a:t>meccanica</a:t>
            </a:r>
            <a:br>
              <a:rPr lang="en-US" sz="1800" b="0" i="0" dirty="0">
                <a:effectLst/>
                <a:latin typeface="+mn-lt"/>
              </a:rPr>
            </a:br>
            <a:r>
              <a:rPr lang="en-US" sz="1800" b="0" i="0" dirty="0">
                <a:effectLst/>
                <a:latin typeface="+mn-lt"/>
              </a:rPr>
              <a:t>⚠️ </a:t>
            </a:r>
            <a:r>
              <a:rPr lang="en-US" sz="1800" b="0" i="0" dirty="0" err="1">
                <a:effectLst/>
                <a:latin typeface="+mn-lt"/>
              </a:rPr>
              <a:t>Valutazione</a:t>
            </a:r>
            <a:r>
              <a:rPr lang="en-US" sz="1800" b="0" i="0" dirty="0">
                <a:effectLst/>
                <a:latin typeface="+mn-lt"/>
              </a:rPr>
              <a:t> </a:t>
            </a:r>
            <a:r>
              <a:rPr lang="en-US" sz="1800" b="0" i="0" dirty="0" err="1">
                <a:effectLst/>
                <a:latin typeface="+mn-lt"/>
              </a:rPr>
              <a:t>prevalentemente</a:t>
            </a:r>
            <a:r>
              <a:rPr lang="en-US" sz="1800" b="0" i="0" dirty="0">
                <a:effectLst/>
                <a:latin typeface="+mn-lt"/>
              </a:rPr>
              <a:t> </a:t>
            </a:r>
            <a:r>
              <a:rPr lang="en-US" sz="1800" b="0" i="0" dirty="0" err="1">
                <a:effectLst/>
                <a:latin typeface="+mn-lt"/>
              </a:rPr>
              <a:t>qualitativa</a:t>
            </a:r>
            <a:br>
              <a:rPr lang="en-US" sz="1800" b="0" i="0" dirty="0">
                <a:effectLst/>
                <a:latin typeface="+mn-lt"/>
              </a:rPr>
            </a:br>
            <a:r>
              <a:rPr lang="en-US" sz="1800" b="0" i="0" dirty="0">
                <a:effectLst/>
                <a:latin typeface="+mn-lt"/>
              </a:rPr>
              <a:t>⚠️ Mancano </a:t>
            </a:r>
            <a:r>
              <a:rPr lang="en-US" sz="1800" b="0" i="0" dirty="0" err="1">
                <a:effectLst/>
                <a:latin typeface="+mn-lt"/>
              </a:rPr>
              <a:t>ampi</a:t>
            </a:r>
            <a:r>
              <a:rPr lang="en-US" sz="1800" b="0" i="0" dirty="0">
                <a:effectLst/>
                <a:latin typeface="+mn-lt"/>
              </a:rPr>
              <a:t> </a:t>
            </a:r>
            <a:r>
              <a:rPr lang="en-US" sz="1800" b="0" i="0" dirty="0" err="1">
                <a:effectLst/>
                <a:latin typeface="+mn-lt"/>
              </a:rPr>
              <a:t>studi</a:t>
            </a:r>
            <a:r>
              <a:rPr lang="en-US" sz="1800" b="0" i="0" dirty="0">
                <a:effectLst/>
                <a:latin typeface="+mn-lt"/>
              </a:rPr>
              <a:t> </a:t>
            </a:r>
            <a:r>
              <a:rPr lang="en-US" sz="1800" b="0" i="0" dirty="0" err="1">
                <a:effectLst/>
                <a:latin typeface="+mn-lt"/>
              </a:rPr>
              <a:t>randomizzati</a:t>
            </a:r>
            <a:br>
              <a:rPr lang="en-US" sz="1800" b="0" i="0" dirty="0">
                <a:effectLst/>
                <a:latin typeface="+mn-lt"/>
              </a:rPr>
            </a:br>
            <a:r>
              <a:rPr lang="en-US" sz="1800" b="0" i="0" dirty="0">
                <a:effectLst/>
                <a:latin typeface="+mn-lt"/>
              </a:rPr>
              <a:t>⚠️ </a:t>
            </a:r>
            <a:r>
              <a:rPr lang="en-US" sz="1800" b="0" i="0" dirty="0" err="1">
                <a:effectLst/>
                <a:latin typeface="+mn-lt"/>
              </a:rPr>
              <a:t>Nessuna</a:t>
            </a:r>
            <a:r>
              <a:rPr lang="en-US" sz="1800" b="0" i="0" dirty="0">
                <a:effectLst/>
                <a:latin typeface="+mn-lt"/>
              </a:rPr>
              <a:t> </a:t>
            </a:r>
            <a:r>
              <a:rPr lang="en-US" sz="1800" b="0" i="0" dirty="0" err="1">
                <a:effectLst/>
                <a:latin typeface="+mn-lt"/>
              </a:rPr>
              <a:t>prova</a:t>
            </a:r>
            <a:r>
              <a:rPr lang="en-US" sz="1800" b="0" i="0" dirty="0">
                <a:effectLst/>
                <a:latin typeface="+mn-lt"/>
              </a:rPr>
              <a:t> </a:t>
            </a:r>
            <a:r>
              <a:rPr lang="en-US" sz="1800" b="0" i="0" dirty="0" err="1">
                <a:effectLst/>
                <a:latin typeface="+mn-lt"/>
              </a:rPr>
              <a:t>definitiva</a:t>
            </a:r>
            <a:r>
              <a:rPr lang="en-US" sz="1800" b="0" i="0" dirty="0">
                <a:effectLst/>
                <a:latin typeface="+mn-lt"/>
              </a:rPr>
              <a:t> di </a:t>
            </a:r>
            <a:r>
              <a:rPr lang="en-US" sz="1800" b="0" i="0" dirty="0" err="1">
                <a:effectLst/>
                <a:latin typeface="+mn-lt"/>
              </a:rPr>
              <a:t>riduzione</a:t>
            </a:r>
            <a:r>
              <a:rPr lang="en-US" sz="1800" b="0" i="0" dirty="0">
                <a:effectLst/>
                <a:latin typeface="+mn-lt"/>
              </a:rPr>
              <a:t> delle </a:t>
            </a:r>
            <a:r>
              <a:rPr lang="en-US" sz="1800" b="0" i="0" dirty="0" err="1">
                <a:effectLst/>
                <a:latin typeface="+mn-lt"/>
              </a:rPr>
              <a:t>fistole</a:t>
            </a:r>
            <a:endParaRPr lang="en-US" sz="1800" b="0" i="0" dirty="0"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99601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E6E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A8B1A5-5C35-73DB-958B-1629A1EF1B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E3BC5316-D5A7-B984-49B9-6F36A89B4F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sketch line">
            <a:extLst>
              <a:ext uri="{FF2B5EF4-FFF2-40B4-BE49-F238E27FC236}">
                <a16:creationId xmlns:a16="http://schemas.microsoft.com/office/drawing/2014/main" id="{2CFD16C0-ACA7-9390-975A-827DB2C161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D1B841D-9D00-D566-E4EF-9DC8DD8616BB}"/>
              </a:ext>
            </a:extLst>
          </p:cNvPr>
          <p:cNvSpPr txBox="1"/>
          <p:nvPr/>
        </p:nvSpPr>
        <p:spPr>
          <a:xfrm>
            <a:off x="640080" y="2726892"/>
            <a:ext cx="6894576" cy="366244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n-GB" b="1" dirty="0" err="1"/>
              <a:t>Obiettivo</a:t>
            </a:r>
            <a:r>
              <a:rPr lang="en-GB" b="1" err="1"/>
              <a:t> </a:t>
            </a:r>
            <a:r>
              <a:rPr lang="en-GB" b="1" dirty="0" err="1"/>
              <a:t>dello</a:t>
            </a:r>
            <a:r>
              <a:rPr lang="en-GB" b="1" err="1"/>
              <a:t> studio</a:t>
            </a:r>
          </a:p>
          <a:p>
            <a:pPr fontAlgn="t">
              <a:lnSpc>
                <a:spcPct val="100000"/>
              </a:lnSpc>
              <a:buNone/>
            </a:pPr>
            <a:endParaRPr lang="en-GB" b="1" dirty="0"/>
          </a:p>
          <a:p>
            <a:pPr fontAlgn="t">
              <a:lnSpc>
                <a:spcPct val="100000"/>
              </a:lnSpc>
              <a:buNone/>
            </a:pPr>
            <a:r>
              <a:rPr lang="en-GB" dirty="0"/>
              <a:t>La review </a:t>
            </a:r>
            <a:r>
              <a:rPr lang="en-GB"/>
              <a:t>analizza</a:t>
            </a:r>
            <a:r>
              <a:rPr lang="en-GB" dirty="0"/>
              <a:t> il </a:t>
            </a:r>
            <a:r>
              <a:rPr lang="en-GB"/>
              <a:t>ruolo</a:t>
            </a:r>
            <a:r>
              <a:rPr lang="en-GB" dirty="0"/>
              <a:t> </a:t>
            </a:r>
            <a:r>
              <a:rPr lang="en-GB"/>
              <a:t>dell'</a:t>
            </a:r>
            <a:r>
              <a:rPr lang="en-GB" b="1" dirty="0" err="1"/>
              <a:t>Indocyanine</a:t>
            </a:r>
            <a:r>
              <a:rPr lang="en-GB" b="1" err="1"/>
              <a:t> Green (ICG)</a:t>
            </a:r>
            <a:r>
              <a:rPr lang="en-GB" dirty="0"/>
              <a:t> con imaging in </a:t>
            </a:r>
            <a:r>
              <a:rPr lang="en-GB"/>
              <a:t>fluorescenza</a:t>
            </a:r>
            <a:r>
              <a:rPr lang="en-GB" dirty="0"/>
              <a:t> </a:t>
            </a:r>
            <a:r>
              <a:rPr lang="en-GB"/>
              <a:t>durante</a:t>
            </a:r>
            <a:r>
              <a:rPr lang="en-GB" dirty="0"/>
              <a:t> la </a:t>
            </a:r>
            <a:r>
              <a:rPr lang="en-GB"/>
              <a:t>chirurgia</a:t>
            </a:r>
            <a:r>
              <a:rPr lang="en-GB" dirty="0"/>
              <a:t> </a:t>
            </a:r>
            <a:r>
              <a:rPr lang="en-GB"/>
              <a:t>bariatrica</a:t>
            </a:r>
            <a:r>
              <a:rPr lang="en-GB" dirty="0"/>
              <a:t>, </a:t>
            </a:r>
            <a:r>
              <a:rPr lang="en-GB"/>
              <a:t>valutandone</a:t>
            </a:r>
            <a:r>
              <a:rPr lang="en-GB" dirty="0"/>
              <a:t> </a:t>
            </a:r>
            <a:r>
              <a:rPr lang="en-GB"/>
              <a:t>l'utilità</a:t>
            </a:r>
            <a:r>
              <a:rPr lang="en-GB" dirty="0"/>
              <a:t> </a:t>
            </a:r>
            <a:r>
              <a:rPr lang="en-GB"/>
              <a:t>nella</a:t>
            </a:r>
            <a:r>
              <a:rPr lang="en-GB" dirty="0"/>
              <a:t> </a:t>
            </a:r>
            <a:r>
              <a:rPr lang="en-GB"/>
              <a:t>prevenzione</a:t>
            </a:r>
            <a:r>
              <a:rPr lang="en-GB" dirty="0"/>
              <a:t> e </a:t>
            </a:r>
            <a:r>
              <a:rPr lang="en-GB"/>
              <a:t>nella</a:t>
            </a:r>
            <a:r>
              <a:rPr lang="en-GB" dirty="0"/>
              <a:t> </a:t>
            </a:r>
            <a:r>
              <a:rPr lang="en-GB"/>
              <a:t>gestione</a:t>
            </a:r>
            <a:r>
              <a:rPr lang="en-GB" dirty="0"/>
              <a:t> </a:t>
            </a:r>
            <a:r>
              <a:rPr lang="en-GB"/>
              <a:t>precoce</a:t>
            </a:r>
            <a:r>
              <a:rPr lang="en-GB" dirty="0"/>
              <a:t> delle </a:t>
            </a:r>
            <a:r>
              <a:rPr lang="en-GB" b="1" dirty="0"/>
              <a:t>anastomotic leaks (AL)</a:t>
            </a:r>
            <a:r>
              <a:rPr lang="en-GB" dirty="0"/>
              <a:t>, </a:t>
            </a:r>
            <a:r>
              <a:rPr lang="en-GB"/>
              <a:t>una</a:t>
            </a:r>
            <a:r>
              <a:rPr lang="en-GB" dirty="0"/>
              <a:t> delle </a:t>
            </a:r>
            <a:r>
              <a:rPr lang="en-GB"/>
              <a:t>complicanze</a:t>
            </a:r>
            <a:r>
              <a:rPr lang="en-GB" dirty="0"/>
              <a:t> </a:t>
            </a:r>
            <a:r>
              <a:rPr lang="en-GB"/>
              <a:t>più</a:t>
            </a:r>
            <a:r>
              <a:rPr lang="en-GB" dirty="0"/>
              <a:t> </a:t>
            </a:r>
            <a:r>
              <a:rPr lang="en-GB"/>
              <a:t>temute</a:t>
            </a:r>
            <a:r>
              <a:rPr lang="en-GB" dirty="0"/>
              <a:t> dopo sleeve gastrectomy e bypass </a:t>
            </a:r>
            <a:r>
              <a:rPr lang="en-GB"/>
              <a:t>gastrico</a:t>
            </a:r>
            <a:r>
              <a:rPr lang="en-GB" dirty="0"/>
              <a:t>. </a:t>
            </a:r>
          </a:p>
          <a:p>
            <a:pPr fontAlgn="t">
              <a:lnSpc>
                <a:spcPct val="100000"/>
              </a:lnSpc>
              <a:buNone/>
            </a:pPr>
            <a:endParaRPr lang="en-GB" dirty="0"/>
          </a:p>
          <a:p>
            <a:pPr fontAlgn="t">
              <a:lnSpc>
                <a:spcPct val="100000"/>
              </a:lnSpc>
              <a:buNone/>
            </a:pPr>
            <a:r>
              <a:rPr lang="en-GB" dirty="0" err="1"/>
              <a:t>Revisione</a:t>
            </a:r>
            <a:r>
              <a:rPr lang="en-GB" err="1"/>
              <a:t> </a:t>
            </a:r>
            <a:r>
              <a:rPr lang="en-GB" dirty="0" err="1"/>
              <a:t>sistematica</a:t>
            </a:r>
            <a:r>
              <a:rPr lang="en-GB" err="1"/>
              <a:t> della </a:t>
            </a:r>
            <a:r>
              <a:rPr lang="en-GB" dirty="0" err="1"/>
              <a:t>letteratura</a:t>
            </a:r>
            <a:r>
              <a:rPr lang="en-GB" err="1"/>
              <a:t>.</a:t>
            </a:r>
          </a:p>
          <a:p>
            <a:pPr fontAlgn="t">
              <a:lnSpc>
                <a:spcPct val="100000"/>
              </a:lnSpc>
              <a:buNone/>
            </a:pPr>
            <a:endParaRPr lang="en-GB" dirty="0"/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dirty="0"/>
              <a:t>Database </a:t>
            </a:r>
            <a:r>
              <a:rPr lang="en-GB"/>
              <a:t>consultati</a:t>
            </a:r>
            <a:r>
              <a:rPr lang="en-GB" dirty="0"/>
              <a:t>: PubMed, Embase, MEDLINE, Scopus e Cochrane Library.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dirty="0" err="1"/>
              <a:t>Ricerca</a:t>
            </a:r>
            <a:r>
              <a:rPr lang="en-GB" err="1"/>
              <a:t> </a:t>
            </a:r>
            <a:r>
              <a:rPr lang="en-GB" dirty="0" err="1"/>
              <a:t>aggiornata</a:t>
            </a:r>
            <a:r>
              <a:rPr lang="en-GB" err="1"/>
              <a:t> </a:t>
            </a:r>
            <a:r>
              <a:rPr lang="en-GB" dirty="0" err="1"/>
              <a:t>fino</a:t>
            </a:r>
            <a:r>
              <a:rPr lang="en-GB" err="1"/>
              <a:t> a </a:t>
            </a:r>
            <a:r>
              <a:rPr lang="en-GB" b="1" dirty="0" err="1"/>
              <a:t>dicembre</a:t>
            </a:r>
            <a:r>
              <a:rPr lang="en-GB" b="1" err="1"/>
              <a:t> 2024</a:t>
            </a:r>
            <a:r>
              <a:rPr lang="en-GB" dirty="0"/>
              <a:t>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dirty="0" err="1"/>
              <a:t>Inclusi</a:t>
            </a:r>
            <a:r>
              <a:rPr lang="en-GB" err="1"/>
              <a:t> </a:t>
            </a:r>
            <a:r>
              <a:rPr lang="en-GB" dirty="0" err="1"/>
              <a:t>studi</a:t>
            </a:r>
            <a:r>
              <a:rPr lang="en-GB" err="1"/>
              <a:t> </a:t>
            </a:r>
            <a:r>
              <a:rPr lang="en-GB" dirty="0" err="1"/>
              <a:t>che</a:t>
            </a:r>
            <a:r>
              <a:rPr lang="en-GB" err="1"/>
              <a:t> </a:t>
            </a:r>
            <a:r>
              <a:rPr lang="en-GB" dirty="0" err="1"/>
              <a:t>valutavano</a:t>
            </a:r>
            <a:r>
              <a:rPr lang="en-GB" err="1"/>
              <a:t> </a:t>
            </a:r>
            <a:r>
              <a:rPr lang="en-GB" dirty="0" err="1"/>
              <a:t>l'uso</a:t>
            </a:r>
            <a:r>
              <a:rPr lang="en-GB" err="1"/>
              <a:t> </a:t>
            </a:r>
            <a:r>
              <a:rPr lang="en-GB" dirty="0" err="1"/>
              <a:t>intraoperatorio</a:t>
            </a:r>
            <a:r>
              <a:rPr lang="en-GB" err="1"/>
              <a:t> </a:t>
            </a:r>
            <a:r>
              <a:rPr lang="en-GB" dirty="0" err="1"/>
              <a:t>dell'ICG</a:t>
            </a:r>
            <a:r>
              <a:rPr lang="en-GB" err="1"/>
              <a:t> </a:t>
            </a:r>
            <a:r>
              <a:rPr lang="en-GB" dirty="0" err="1"/>
              <a:t>nelle</a:t>
            </a:r>
            <a:r>
              <a:rPr lang="en-GB" err="1"/>
              <a:t> procedure </a:t>
            </a:r>
            <a:r>
              <a:rPr lang="en-GB" dirty="0" err="1"/>
              <a:t>bariatriche</a:t>
            </a:r>
            <a:r>
              <a:rPr lang="en-GB" err="1"/>
              <a:t>. 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GB" b="1" dirty="0"/>
          </a:p>
          <a:p>
            <a:pPr lvl="0" fontAlgn="t">
              <a:lnSpc>
                <a:spcPct val="100000"/>
              </a:lnSpc>
            </a:pPr>
            <a:endParaRPr lang="en-GB" b="1" dirty="0"/>
          </a:p>
          <a:p>
            <a:pPr lvl="0" fontAlgn="t">
              <a:lnSpc>
                <a:spcPct val="100000"/>
              </a:lnSpc>
            </a:pPr>
            <a:r>
              <a:rPr lang="en-GB" b="1" dirty="0" err="1"/>
              <a:t>Risultati</a:t>
            </a:r>
            <a:r>
              <a:rPr lang="en-GB" b="1" err="1"/>
              <a:t> </a:t>
            </a:r>
            <a:r>
              <a:rPr lang="en-GB" b="1" dirty="0" err="1"/>
              <a:t>principali</a:t>
            </a:r>
            <a:endParaRPr lang="en-GB" b="1" dirty="0"/>
          </a:p>
          <a:p>
            <a:pPr fontAlgn="t">
              <a:lnSpc>
                <a:spcPct val="100000"/>
              </a:lnSpc>
              <a:buNone/>
            </a:pPr>
            <a:r>
              <a:rPr lang="en-GB" dirty="0"/>
              <a:t>Sono </a:t>
            </a:r>
            <a:r>
              <a:rPr lang="en-GB"/>
              <a:t>stati</a:t>
            </a:r>
            <a:r>
              <a:rPr lang="en-GB" dirty="0"/>
              <a:t> </a:t>
            </a:r>
            <a:r>
              <a:rPr lang="en-GB"/>
              <a:t>inclusi</a:t>
            </a:r>
            <a:r>
              <a:rPr lang="en-GB" dirty="0"/>
              <a:t>: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b="1" dirty="0"/>
              <a:t>11 </a:t>
            </a:r>
            <a:r>
              <a:rPr lang="en-GB" b="1"/>
              <a:t>studi</a:t>
            </a:r>
            <a:endParaRPr lang="en-GB" dirty="0"/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b="1" dirty="0"/>
              <a:t>887 </a:t>
            </a:r>
            <a:r>
              <a:rPr lang="en-GB" b="1"/>
              <a:t>pazienti</a:t>
            </a:r>
            <a:r>
              <a:rPr lang="en-GB" dirty="0"/>
              <a:t> </a:t>
            </a:r>
          </a:p>
          <a:p>
            <a:pPr marL="742950" lvl="1" indent="-28575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dirty="0"/>
              <a:t>643 </a:t>
            </a:r>
            <a:r>
              <a:rPr lang="en-GB"/>
              <a:t>nel</a:t>
            </a:r>
            <a:r>
              <a:rPr lang="en-GB" dirty="0"/>
              <a:t> </a:t>
            </a:r>
            <a:r>
              <a:rPr lang="en-GB"/>
              <a:t>gruppo</a:t>
            </a:r>
            <a:r>
              <a:rPr lang="en-GB" dirty="0"/>
              <a:t> ICG</a:t>
            </a:r>
          </a:p>
          <a:p>
            <a:pPr marL="742950" lvl="1" indent="-28575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dirty="0"/>
              <a:t>244 </a:t>
            </a:r>
            <a:r>
              <a:rPr lang="en-GB"/>
              <a:t>controlli</a:t>
            </a:r>
            <a:endParaRPr lang="en-GB" dirty="0"/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dirty="0" err="1"/>
              <a:t>Età</a:t>
            </a:r>
            <a:r>
              <a:rPr lang="en-GB" err="1"/>
              <a:t> media: </a:t>
            </a:r>
            <a:r>
              <a:rPr lang="en-GB" b="1" dirty="0"/>
              <a:t>43,8 anni</a:t>
            </a:r>
            <a:endParaRPr lang="en-GB" dirty="0"/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dirty="0"/>
              <a:t>BMI medio: </a:t>
            </a:r>
            <a:r>
              <a:rPr lang="en-GB" b="1" dirty="0"/>
              <a:t>43,3 kg/m²</a:t>
            </a:r>
            <a:endParaRPr lang="en-GB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 b="1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99D6544-837C-5E9A-CE61-16BAB32AF3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314788"/>
            <a:ext cx="5887180" cy="17661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Content Placeholder 18">
            <a:extLst>
              <a:ext uri="{FF2B5EF4-FFF2-40B4-BE49-F238E27FC236}">
                <a16:creationId xmlns:a16="http://schemas.microsoft.com/office/drawing/2014/main" id="{74791D55-030F-6C09-BA8F-ED12296F8C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534656" y="2102500"/>
            <a:ext cx="4420525" cy="42868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573524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E6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352BEC0E-22F8-46D0-9632-375DB541B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0756612-85FC-32BE-514A-EB79505B7AC4}"/>
              </a:ext>
            </a:extLst>
          </p:cNvPr>
          <p:cNvSpPr txBox="1"/>
          <p:nvPr/>
        </p:nvSpPr>
        <p:spPr>
          <a:xfrm>
            <a:off x="640079" y="2726892"/>
            <a:ext cx="11256547" cy="348386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n-GB" b="1" dirty="0" err="1"/>
              <a:t>Sicurezza</a:t>
            </a:r>
            <a:endParaRPr lang="en-GB" b="1" dirty="0"/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/>
              <a:t>Non sono state riportate complicanze attribuite all'ICG.</a:t>
            </a:r>
            <a:endParaRPr lang="en-GB" dirty="0"/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/>
              <a:t>I protocolli di somministrazione </a:t>
            </a:r>
            <a:r>
              <a:rPr lang="en-GB" dirty="0"/>
              <a:t>(dose, timing </a:t>
            </a:r>
            <a:r>
              <a:rPr lang="en-GB"/>
              <a:t>e interpretazione) erano molto eterogenei tra gli studi. </a:t>
            </a:r>
            <a:endParaRPr lang="en-GB" dirty="0"/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GB" b="1" dirty="0"/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b="1"/>
              <a:t>Impatto intraoperatorio</a:t>
            </a:r>
            <a:endParaRPr lang="en-GB" b="1" dirty="0"/>
          </a:p>
          <a:p>
            <a:pPr fontAlgn="t">
              <a:lnSpc>
                <a:spcPct val="100000"/>
              </a:lnSpc>
              <a:buNone/>
            </a:pPr>
            <a:r>
              <a:rPr lang="en-GB"/>
              <a:t>L'informazione ottenuta dalla fluorescenza ha portato a una </a:t>
            </a:r>
            <a:r>
              <a:rPr lang="en-GB" b="1"/>
              <a:t>modifica della strategia chirurgica nel 4,2% dei pazienti</a:t>
            </a:r>
            <a:r>
              <a:rPr lang="en-GB" dirty="0"/>
              <a:t>. </a:t>
            </a:r>
          </a:p>
          <a:p>
            <a:pPr fontAlgn="t">
              <a:lnSpc>
                <a:spcPct val="100000"/>
              </a:lnSpc>
              <a:buNone/>
            </a:pPr>
            <a:endParaRPr lang="en-GB" dirty="0"/>
          </a:p>
          <a:p>
            <a:pPr fontAlgn="t">
              <a:lnSpc>
                <a:spcPct val="100000"/>
              </a:lnSpc>
              <a:buNone/>
            </a:pPr>
            <a:r>
              <a:rPr lang="en-GB"/>
              <a:t>Le modifiche più frequenti riportate negli studi comprendevano:</a:t>
            </a:r>
            <a:endParaRPr lang="en-GB" dirty="0"/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/>
              <a:t>revisione della linea di sezione gastrica;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/>
              <a:t>rinforzo dell'area considerata ipoperfusa;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/>
              <a:t>modifica del sito di anastomosi;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/>
              <a:t>decisione di eseguire ulteriori controlli intraoperatori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2C1D1B-EEEC-E320-3DB7-861A69B5D9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314788"/>
            <a:ext cx="5887180" cy="17661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241557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58952"/>
          </a:xfrm>
          <a:prstGeom prst="rect">
            <a:avLst/>
          </a:prstGeom>
          <a:solidFill>
            <a:srgbClr val="073D4C"/>
          </a:solidFill>
          <a:ln w="12700">
            <a:solidFill>
              <a:srgbClr val="073D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118872"/>
            <a:ext cx="8046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FFFFFF"/>
                </a:solidFill>
              </a:rPr>
              <a:t>ICG NELLA CHIRURGIA BARIATRICA REOPERATORIA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8732520" y="182880"/>
            <a:ext cx="2926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80" dirty="0">
                <a:solidFill>
                  <a:srgbClr val="D8EEF2"/>
                </a:solidFill>
              </a:rPr>
              <a:t>Mongelli et al. | Scientific Reports 2023</a:t>
            </a:r>
            <a:endParaRPr lang="en-US" sz="1080" dirty="0"/>
          </a:p>
        </p:txBody>
      </p:sp>
      <p:sp>
        <p:nvSpPr>
          <p:cNvPr id="5" name="Text 3"/>
          <p:cNvSpPr/>
          <p:nvPr/>
        </p:nvSpPr>
        <p:spPr>
          <a:xfrm>
            <a:off x="530352" y="932688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073D4C"/>
                </a:solidFill>
              </a:rPr>
              <a:t>Valutazione della perfusione del pouch gastrico con verde di indocianina</a:t>
            </a:r>
            <a:endParaRPr lang="en-US" sz="2100" dirty="0"/>
          </a:p>
        </p:txBody>
      </p:sp>
      <p:sp>
        <p:nvSpPr>
          <p:cNvPr id="6" name="Text 4"/>
          <p:cNvSpPr/>
          <p:nvPr/>
        </p:nvSpPr>
        <p:spPr>
          <a:xfrm>
            <a:off x="530352" y="1325880"/>
            <a:ext cx="11064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5C747C"/>
                </a:solidFill>
              </a:rPr>
              <a:t>Studio prospettico comparativo con controlli propensity score-matched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594360" y="1700784"/>
            <a:ext cx="2414016" cy="841248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 w="12700">
            <a:solidFill>
              <a:srgbClr val="C9DDE3"/>
            </a:solidFill>
            <a:prstDash val="solid"/>
          </a:ln>
          <a:effectLst>
            <a:outerShdw blurRad="12700" dist="4445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704088" y="1847088"/>
            <a:ext cx="7498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16866F"/>
                </a:solidFill>
              </a:rPr>
              <a:t>32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1453896" y="1865376"/>
            <a:ext cx="13898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73D4C"/>
                </a:solidFill>
              </a:rPr>
              <a:t>pazienti ICG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3456432" y="1700784"/>
            <a:ext cx="2414016" cy="841248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 w="12700">
            <a:solidFill>
              <a:srgbClr val="C9DDE3"/>
            </a:solidFill>
            <a:prstDash val="solid"/>
          </a:ln>
          <a:effectLst>
            <a:outerShdw blurRad="12700" dist="4445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3566160" y="1847088"/>
            <a:ext cx="7498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16866F"/>
                </a:solidFill>
              </a:rPr>
              <a:t>48</a:t>
            </a:r>
            <a:endParaRPr lang="en-US" sz="2300" dirty="0"/>
          </a:p>
        </p:txBody>
      </p:sp>
      <p:sp>
        <p:nvSpPr>
          <p:cNvPr id="12" name="Text 10"/>
          <p:cNvSpPr/>
          <p:nvPr/>
        </p:nvSpPr>
        <p:spPr>
          <a:xfrm>
            <a:off x="4315968" y="1865376"/>
            <a:ext cx="13898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73D4C"/>
                </a:solidFill>
              </a:rPr>
              <a:t>controlli matched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6318504" y="1700784"/>
            <a:ext cx="2414016" cy="841248"/>
          </a:xfrm>
          <a:prstGeom prst="roundRect">
            <a:avLst>
              <a:gd name="adj" fmla="val 6522"/>
            </a:avLst>
          </a:prstGeom>
          <a:solidFill>
            <a:srgbClr val="FFF2E8"/>
          </a:solidFill>
          <a:ln w="12700">
            <a:solidFill>
              <a:srgbClr val="F0B487"/>
            </a:solidFill>
            <a:prstDash val="solid"/>
          </a:ln>
          <a:effectLst>
            <a:outerShdw blurRad="12700" dist="4445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428232" y="1847088"/>
            <a:ext cx="7498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E67824"/>
                </a:solidFill>
              </a:rPr>
              <a:t>0</a:t>
            </a:r>
            <a:endParaRPr lang="en-US" sz="2300" dirty="0"/>
          </a:p>
        </p:txBody>
      </p:sp>
      <p:sp>
        <p:nvSpPr>
          <p:cNvPr id="15" name="Text 13"/>
          <p:cNvSpPr/>
          <p:nvPr/>
        </p:nvSpPr>
        <p:spPr>
          <a:xfrm>
            <a:off x="7178040" y="1865376"/>
            <a:ext cx="13898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73D4C"/>
                </a:solidFill>
              </a:rPr>
              <a:t>cambi di strategia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9180576" y="1700784"/>
            <a:ext cx="2414016" cy="841248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 w="12700">
            <a:solidFill>
              <a:srgbClr val="C9DDE3"/>
            </a:solidFill>
            <a:prstDash val="solid"/>
          </a:ln>
          <a:effectLst>
            <a:outerShdw blurRad="12700" dist="4445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9290304" y="1847088"/>
            <a:ext cx="7498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16866F"/>
                </a:solidFill>
              </a:rPr>
              <a:t>100%</a:t>
            </a:r>
            <a:endParaRPr lang="en-US" sz="2300" dirty="0"/>
          </a:p>
        </p:txBody>
      </p:sp>
      <p:sp>
        <p:nvSpPr>
          <p:cNvPr id="18" name="Text 16"/>
          <p:cNvSpPr/>
          <p:nvPr/>
        </p:nvSpPr>
        <p:spPr>
          <a:xfrm>
            <a:off x="10040112" y="1865376"/>
            <a:ext cx="13898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73D4C"/>
                </a:solidFill>
              </a:rPr>
              <a:t>test ICG eseguiti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530352" y="2816352"/>
            <a:ext cx="2679192" cy="2340864"/>
          </a:xfrm>
          <a:prstGeom prst="roundRect">
            <a:avLst>
              <a:gd name="adj" fmla="val 2734"/>
            </a:avLst>
          </a:prstGeom>
          <a:solidFill>
            <a:srgbClr val="FFFFFF"/>
          </a:solidFill>
          <a:ln w="12700">
            <a:solidFill>
              <a:srgbClr val="C9DDE3"/>
            </a:solidFill>
            <a:prstDash val="solid"/>
          </a:ln>
          <a:effectLst>
            <a:outerShdw blurRad="12700" dist="4445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530352" y="2816352"/>
            <a:ext cx="2679192" cy="475488"/>
          </a:xfrm>
          <a:prstGeom prst="rect">
            <a:avLst/>
          </a:prstGeom>
          <a:solidFill>
            <a:srgbClr val="073D4C"/>
          </a:solidFill>
          <a:ln w="12700">
            <a:solidFill>
              <a:srgbClr val="073D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713232" y="2962656"/>
            <a:ext cx="23134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20" b="1" dirty="0">
                <a:solidFill>
                  <a:srgbClr val="FFFFFF"/>
                </a:solidFill>
              </a:rPr>
              <a:t>DISEGNO E TECNICA</a:t>
            </a:r>
            <a:endParaRPr lang="en-US" sz="1320" dirty="0"/>
          </a:p>
        </p:txBody>
      </p:sp>
      <p:sp>
        <p:nvSpPr>
          <p:cNvPr id="22" name="Shape 20"/>
          <p:cNvSpPr/>
          <p:nvPr/>
        </p:nvSpPr>
        <p:spPr>
          <a:xfrm>
            <a:off x="749808" y="3566160"/>
            <a:ext cx="146304" cy="146304"/>
          </a:xfrm>
          <a:prstGeom prst="ellipse">
            <a:avLst/>
          </a:prstGeom>
          <a:solidFill>
            <a:srgbClr val="E67824"/>
          </a:solidFill>
          <a:ln w="12700">
            <a:solidFill>
              <a:srgbClr val="E678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1005840" y="3493008"/>
            <a:ext cx="1965960" cy="4297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180" dirty="0">
                <a:solidFill>
                  <a:srgbClr val="304E58"/>
                </a:solidFill>
              </a:rPr>
              <a:t>Chirurgia conversionale o revisionale con resizing del pouch</a:t>
            </a:r>
            <a:endParaRPr lang="en-US" sz="1180" dirty="0"/>
          </a:p>
        </p:txBody>
      </p:sp>
      <p:sp>
        <p:nvSpPr>
          <p:cNvPr id="24" name="Shape 22"/>
          <p:cNvSpPr/>
          <p:nvPr/>
        </p:nvSpPr>
        <p:spPr>
          <a:xfrm>
            <a:off x="749808" y="4123944"/>
            <a:ext cx="146304" cy="146304"/>
          </a:xfrm>
          <a:prstGeom prst="ellipse">
            <a:avLst/>
          </a:prstGeom>
          <a:solidFill>
            <a:srgbClr val="16866F"/>
          </a:solidFill>
          <a:ln w="12700">
            <a:solidFill>
              <a:srgbClr val="16866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1005840" y="4050792"/>
            <a:ext cx="1965960" cy="4297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80" dirty="0">
                <a:solidFill>
                  <a:srgbClr val="304E58"/>
                </a:solidFill>
              </a:rPr>
              <a:t>ICG endovena: 0,1 mg/kg</a:t>
            </a:r>
            <a:endParaRPr lang="en-US" sz="1180" dirty="0"/>
          </a:p>
        </p:txBody>
      </p:sp>
      <p:sp>
        <p:nvSpPr>
          <p:cNvPr id="26" name="Shape 24"/>
          <p:cNvSpPr/>
          <p:nvPr/>
        </p:nvSpPr>
        <p:spPr>
          <a:xfrm>
            <a:off x="749808" y="4681728"/>
            <a:ext cx="146304" cy="146304"/>
          </a:xfrm>
          <a:prstGeom prst="ellipse">
            <a:avLst/>
          </a:prstGeom>
          <a:solidFill>
            <a:srgbClr val="16866F"/>
          </a:solidFill>
          <a:ln w="12700">
            <a:solidFill>
              <a:srgbClr val="16866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1005840" y="4608576"/>
            <a:ext cx="1965960" cy="4297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/>
          </a:bodyPr>
          <a:lstStyle/>
          <a:p>
            <a:pPr marL="0" indent="0">
              <a:buNone/>
            </a:pPr>
            <a:r>
              <a:rPr lang="en-US" sz="1180" dirty="0">
                <a:solidFill>
                  <a:srgbClr val="304E58"/>
                </a:solidFill>
              </a:rPr>
              <a:t>Valutazione NIR della perfusione su tutte le superfici del pouch</a:t>
            </a:r>
            <a:endParaRPr lang="en-US" sz="1180" dirty="0"/>
          </a:p>
        </p:txBody>
      </p:sp>
      <p:sp>
        <p:nvSpPr>
          <p:cNvPr id="28" name="Shape 26"/>
          <p:cNvSpPr/>
          <p:nvPr/>
        </p:nvSpPr>
        <p:spPr>
          <a:xfrm>
            <a:off x="3465576" y="2816352"/>
            <a:ext cx="2679192" cy="2340864"/>
          </a:xfrm>
          <a:prstGeom prst="roundRect">
            <a:avLst>
              <a:gd name="adj" fmla="val 2734"/>
            </a:avLst>
          </a:prstGeom>
          <a:solidFill>
            <a:srgbClr val="FFFFFF"/>
          </a:solidFill>
          <a:ln w="12700">
            <a:solidFill>
              <a:srgbClr val="C9DDE3"/>
            </a:solidFill>
            <a:prstDash val="solid"/>
          </a:ln>
          <a:effectLst>
            <a:outerShdw blurRad="12700" dist="4445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3465576" y="2816352"/>
            <a:ext cx="2679192" cy="475488"/>
          </a:xfrm>
          <a:prstGeom prst="rect">
            <a:avLst/>
          </a:prstGeom>
          <a:solidFill>
            <a:srgbClr val="073D4C"/>
          </a:solidFill>
          <a:ln w="12700">
            <a:solidFill>
              <a:srgbClr val="073D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3648456" y="2962656"/>
            <a:ext cx="23134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20" b="1" dirty="0">
                <a:solidFill>
                  <a:srgbClr val="FFFFFF"/>
                </a:solidFill>
              </a:rPr>
              <a:t>RISULTATI PRINCIPALI</a:t>
            </a:r>
            <a:endParaRPr lang="en-US" sz="1320" dirty="0"/>
          </a:p>
        </p:txBody>
      </p:sp>
      <p:sp>
        <p:nvSpPr>
          <p:cNvPr id="31" name="Shape 29"/>
          <p:cNvSpPr/>
          <p:nvPr/>
        </p:nvSpPr>
        <p:spPr>
          <a:xfrm>
            <a:off x="3685032" y="3566160"/>
            <a:ext cx="146304" cy="146304"/>
          </a:xfrm>
          <a:prstGeom prst="ellipse">
            <a:avLst/>
          </a:prstGeom>
          <a:solidFill>
            <a:srgbClr val="E67824"/>
          </a:solidFill>
          <a:ln w="12700">
            <a:solidFill>
              <a:srgbClr val="E678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3941064" y="3493008"/>
            <a:ext cx="1965960" cy="4297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80" dirty="0">
                <a:solidFill>
                  <a:srgbClr val="304E58"/>
                </a:solidFill>
              </a:rPr>
              <a:t>Complicanze: 6,2% vs 8,3%  |  p=0,846</a:t>
            </a:r>
            <a:endParaRPr lang="en-US" sz="1180" dirty="0"/>
          </a:p>
        </p:txBody>
      </p:sp>
      <p:sp>
        <p:nvSpPr>
          <p:cNvPr id="33" name="Shape 31"/>
          <p:cNvSpPr/>
          <p:nvPr/>
        </p:nvSpPr>
        <p:spPr>
          <a:xfrm>
            <a:off x="3685032" y="4123944"/>
            <a:ext cx="146304" cy="146304"/>
          </a:xfrm>
          <a:prstGeom prst="ellipse">
            <a:avLst/>
          </a:prstGeom>
          <a:solidFill>
            <a:srgbClr val="16866F"/>
          </a:solidFill>
          <a:ln w="12700">
            <a:solidFill>
              <a:srgbClr val="16866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3941064" y="4050792"/>
            <a:ext cx="1965960" cy="4297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80" dirty="0">
                <a:solidFill>
                  <a:srgbClr val="304E58"/>
                </a:solidFill>
              </a:rPr>
              <a:t>Tempo operatorio: 125 vs 133 min  |  p=0,454</a:t>
            </a:r>
            <a:endParaRPr lang="en-US" sz="1180" dirty="0"/>
          </a:p>
        </p:txBody>
      </p:sp>
      <p:sp>
        <p:nvSpPr>
          <p:cNvPr id="35" name="Shape 33"/>
          <p:cNvSpPr/>
          <p:nvPr/>
        </p:nvSpPr>
        <p:spPr>
          <a:xfrm>
            <a:off x="3685032" y="4681728"/>
            <a:ext cx="146304" cy="146304"/>
          </a:xfrm>
          <a:prstGeom prst="ellipse">
            <a:avLst/>
          </a:prstGeom>
          <a:solidFill>
            <a:srgbClr val="16866F"/>
          </a:solidFill>
          <a:ln w="12700">
            <a:solidFill>
              <a:srgbClr val="16866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 34"/>
          <p:cNvSpPr/>
          <p:nvPr/>
        </p:nvSpPr>
        <p:spPr>
          <a:xfrm>
            <a:off x="3941064" y="4608576"/>
            <a:ext cx="1965960" cy="4297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80" dirty="0">
                <a:solidFill>
                  <a:srgbClr val="304E58"/>
                </a:solidFill>
              </a:rPr>
              <a:t>Degenza: 2,8 vs 3,3 giorni  |  p=0,213</a:t>
            </a:r>
            <a:endParaRPr lang="en-US" sz="1180" dirty="0"/>
          </a:p>
        </p:txBody>
      </p:sp>
      <p:sp>
        <p:nvSpPr>
          <p:cNvPr id="37" name="Shape 35"/>
          <p:cNvSpPr/>
          <p:nvPr/>
        </p:nvSpPr>
        <p:spPr>
          <a:xfrm>
            <a:off x="6400800" y="2816352"/>
            <a:ext cx="2679192" cy="2340864"/>
          </a:xfrm>
          <a:prstGeom prst="roundRect">
            <a:avLst>
              <a:gd name="adj" fmla="val 2734"/>
            </a:avLst>
          </a:prstGeom>
          <a:solidFill>
            <a:srgbClr val="FFFFFF"/>
          </a:solidFill>
          <a:ln w="12700">
            <a:solidFill>
              <a:srgbClr val="C9DDE3"/>
            </a:solidFill>
            <a:prstDash val="solid"/>
          </a:ln>
          <a:effectLst>
            <a:outerShdw blurRad="12700" dist="4445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8" name="Shape 36"/>
          <p:cNvSpPr/>
          <p:nvPr/>
        </p:nvSpPr>
        <p:spPr>
          <a:xfrm>
            <a:off x="6400800" y="2816352"/>
            <a:ext cx="2679192" cy="475488"/>
          </a:xfrm>
          <a:prstGeom prst="rect">
            <a:avLst/>
          </a:prstGeom>
          <a:solidFill>
            <a:srgbClr val="16866F"/>
          </a:solidFill>
          <a:ln w="12700">
            <a:solidFill>
              <a:srgbClr val="16866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Text 37"/>
          <p:cNvSpPr/>
          <p:nvPr/>
        </p:nvSpPr>
        <p:spPr>
          <a:xfrm>
            <a:off x="6583680" y="2962656"/>
            <a:ext cx="23134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20" b="1" dirty="0">
                <a:solidFill>
                  <a:srgbClr val="FFFFFF"/>
                </a:solidFill>
              </a:rPr>
              <a:t>INTERPRETAZIONE</a:t>
            </a:r>
            <a:endParaRPr lang="en-US" sz="1320" dirty="0"/>
          </a:p>
        </p:txBody>
      </p:sp>
      <p:sp>
        <p:nvSpPr>
          <p:cNvPr id="40" name="Shape 38"/>
          <p:cNvSpPr/>
          <p:nvPr/>
        </p:nvSpPr>
        <p:spPr>
          <a:xfrm>
            <a:off x="6620256" y="3566160"/>
            <a:ext cx="146304" cy="146304"/>
          </a:xfrm>
          <a:prstGeom prst="ellipse">
            <a:avLst/>
          </a:prstGeom>
          <a:solidFill>
            <a:srgbClr val="E67824"/>
          </a:solidFill>
          <a:ln w="12700">
            <a:solidFill>
              <a:srgbClr val="E678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Text 39"/>
          <p:cNvSpPr/>
          <p:nvPr/>
        </p:nvSpPr>
        <p:spPr>
          <a:xfrm>
            <a:off x="6876288" y="3493008"/>
            <a:ext cx="1965960" cy="4297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80" dirty="0">
                <a:solidFill>
                  <a:srgbClr val="304E58"/>
                </a:solidFill>
              </a:rPr>
              <a:t>Perfusione giudicata adeguata in tutti i casi ICG</a:t>
            </a:r>
            <a:endParaRPr lang="en-US" sz="1180" dirty="0"/>
          </a:p>
        </p:txBody>
      </p:sp>
      <p:sp>
        <p:nvSpPr>
          <p:cNvPr id="42" name="Shape 40"/>
          <p:cNvSpPr/>
          <p:nvPr/>
        </p:nvSpPr>
        <p:spPr>
          <a:xfrm>
            <a:off x="6620256" y="4123944"/>
            <a:ext cx="146304" cy="146304"/>
          </a:xfrm>
          <a:prstGeom prst="ellipse">
            <a:avLst/>
          </a:prstGeom>
          <a:solidFill>
            <a:srgbClr val="16866F"/>
          </a:solidFill>
          <a:ln w="12700">
            <a:solidFill>
              <a:srgbClr val="16866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Text 41"/>
          <p:cNvSpPr/>
          <p:nvPr/>
        </p:nvSpPr>
        <p:spPr>
          <a:xfrm>
            <a:off x="6876288" y="4050792"/>
            <a:ext cx="1965960" cy="4297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80" dirty="0">
                <a:solidFill>
                  <a:srgbClr val="304E58"/>
                </a:solidFill>
              </a:rPr>
              <a:t>Nessun evento avverso correlato all’ICG</a:t>
            </a:r>
            <a:endParaRPr lang="en-US" sz="1180" dirty="0"/>
          </a:p>
        </p:txBody>
      </p:sp>
      <p:sp>
        <p:nvSpPr>
          <p:cNvPr id="44" name="Shape 42"/>
          <p:cNvSpPr/>
          <p:nvPr/>
        </p:nvSpPr>
        <p:spPr>
          <a:xfrm>
            <a:off x="6620256" y="4681728"/>
            <a:ext cx="146304" cy="146304"/>
          </a:xfrm>
          <a:prstGeom prst="ellipse">
            <a:avLst/>
          </a:prstGeom>
          <a:solidFill>
            <a:srgbClr val="16866F"/>
          </a:solidFill>
          <a:ln w="12700">
            <a:solidFill>
              <a:srgbClr val="16866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Text 43"/>
          <p:cNvSpPr/>
          <p:nvPr/>
        </p:nvSpPr>
        <p:spPr>
          <a:xfrm>
            <a:off x="6876288" y="4608576"/>
            <a:ext cx="1965960" cy="4297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80" dirty="0">
                <a:solidFill>
                  <a:srgbClr val="304E58"/>
                </a:solidFill>
              </a:rPr>
              <a:t>Nessun vantaggio dimostrato sugli outcome analizzati</a:t>
            </a:r>
            <a:endParaRPr lang="en-US" sz="1180" dirty="0"/>
          </a:p>
        </p:txBody>
      </p:sp>
      <p:sp>
        <p:nvSpPr>
          <p:cNvPr id="46" name="Shape 44"/>
          <p:cNvSpPr/>
          <p:nvPr/>
        </p:nvSpPr>
        <p:spPr>
          <a:xfrm>
            <a:off x="530352" y="5422392"/>
            <a:ext cx="11128248" cy="804672"/>
          </a:xfrm>
          <a:prstGeom prst="roundRect">
            <a:avLst>
              <a:gd name="adj" fmla="val 6818"/>
            </a:avLst>
          </a:prstGeom>
          <a:solidFill>
            <a:srgbClr val="EAF3F2"/>
          </a:solidFill>
          <a:ln w="15240">
            <a:solidFill>
              <a:srgbClr val="A8CEC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Text 45"/>
          <p:cNvSpPr/>
          <p:nvPr/>
        </p:nvSpPr>
        <p:spPr>
          <a:xfrm>
            <a:off x="749808" y="5596128"/>
            <a:ext cx="1874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10" dirty="0">
                <a:solidFill>
                  <a:srgbClr val="E67824"/>
                </a:solidFill>
              </a:rPr>
              <a:t>TAKE-HOME MESSAGE</a:t>
            </a:r>
            <a:endParaRPr lang="en-US" sz="1100" dirty="0"/>
          </a:p>
        </p:txBody>
      </p:sp>
      <p:sp>
        <p:nvSpPr>
          <p:cNvPr id="48" name="Text 46"/>
          <p:cNvSpPr/>
          <p:nvPr/>
        </p:nvSpPr>
        <p:spPr>
          <a:xfrm>
            <a:off x="2651760" y="5513832"/>
            <a:ext cx="8668512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10" b="1" dirty="0">
                <a:solidFill>
                  <a:srgbClr val="073D4C"/>
                </a:solidFill>
              </a:rPr>
              <a:t>Lo studio non ha dimostrato che l’angiografia ICG modifichi la strategia chirurgica o migliori gli esiti nella chirurgia bariatrica reoperatoria con resizing del pouch. L’indicazione routinaria resta incerta.</a:t>
            </a:r>
            <a:endParaRPr lang="en-US" sz="1310" dirty="0"/>
          </a:p>
        </p:txBody>
      </p:sp>
      <p:sp>
        <p:nvSpPr>
          <p:cNvPr id="49" name="Text 47"/>
          <p:cNvSpPr/>
          <p:nvPr/>
        </p:nvSpPr>
        <p:spPr>
          <a:xfrm>
            <a:off x="548640" y="6537960"/>
            <a:ext cx="110642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60" dirty="0">
                <a:solidFill>
                  <a:srgbClr val="647D85"/>
                </a:solidFill>
              </a:rPr>
              <a:t>Limiti: campione ridotto, gruppo di controllo retrospettivo, assenza di randomizzazione. DOI 10.1038/s41598-023-36442-4</a:t>
            </a:r>
            <a:endParaRPr lang="en-US" sz="860" dirty="0"/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0CEDF494-FACC-E6DE-819B-DBF73EE827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6024" y="2816352"/>
            <a:ext cx="2322576" cy="234086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337C6A-EDB5-B13C-88A6-E5990A6173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8DF78304-47FD-959E-A3E1-380B6B844E2C}"/>
              </a:ext>
            </a:extLst>
          </p:cNvPr>
          <p:cNvSpPr txBox="1"/>
          <p:nvPr/>
        </p:nvSpPr>
        <p:spPr>
          <a:xfrm>
            <a:off x="636105" y="4773438"/>
            <a:ext cx="1116164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t">
              <a:lnSpc>
                <a:spcPct val="100000"/>
              </a:lnSpc>
              <a:buNone/>
            </a:pPr>
            <a:r>
              <a:rPr lang="en-US" sz="1800" b="1" i="0" dirty="0">
                <a:effectLst/>
                <a:latin typeface="+mn-lt"/>
              </a:rPr>
              <a:t>Sistema Firefly (da Vinci Surgical System)</a:t>
            </a:r>
          </a:p>
          <a:p>
            <a:pPr algn="ctr" fontAlgn="t">
              <a:lnSpc>
                <a:spcPct val="100000"/>
              </a:lnSpc>
              <a:buNone/>
            </a:pPr>
            <a:endParaRPr lang="en-US" sz="1800" b="1" i="0" dirty="0">
              <a:effectLst/>
              <a:latin typeface="+mn-lt"/>
            </a:endParaRPr>
          </a:p>
          <a:p>
            <a:pPr algn="ctr" fontAlgn="t">
              <a:lnSpc>
                <a:spcPct val="100000"/>
              </a:lnSpc>
              <a:buNone/>
            </a:pPr>
            <a:r>
              <a:rPr lang="en-US" sz="1800" b="1" i="0" dirty="0">
                <a:effectLst/>
                <a:latin typeface="+mn-lt"/>
              </a:rPr>
              <a:t>Firefly®</a:t>
            </a:r>
            <a:r>
              <a:rPr lang="en-US" sz="1800" b="0" i="0" dirty="0">
                <a:effectLst/>
                <a:latin typeface="+mn-lt"/>
              </a:rPr>
              <a:t> è il </a:t>
            </a:r>
            <a:r>
              <a:rPr lang="en-US" sz="1800" b="0" i="0" dirty="0" err="1">
                <a:effectLst/>
                <a:latin typeface="+mn-lt"/>
              </a:rPr>
              <a:t>sistema</a:t>
            </a:r>
            <a:r>
              <a:rPr lang="en-US" sz="1800" b="0" i="0" dirty="0">
                <a:effectLst/>
                <a:latin typeface="+mn-lt"/>
              </a:rPr>
              <a:t> di imaging a </a:t>
            </a:r>
            <a:r>
              <a:rPr lang="en-US" sz="1800" b="0" i="0" dirty="0" err="1">
                <a:effectLst/>
                <a:latin typeface="+mn-lt"/>
              </a:rPr>
              <a:t>fluorescenza</a:t>
            </a:r>
            <a:r>
              <a:rPr lang="en-US" sz="1800" b="1" i="0" dirty="0">
                <a:effectLst/>
                <a:latin typeface="+mn-lt"/>
              </a:rPr>
              <a:t> </a:t>
            </a:r>
            <a:r>
              <a:rPr lang="en-US" sz="1800" b="1" i="0" dirty="0" err="1">
                <a:effectLst/>
                <a:latin typeface="+mn-lt"/>
              </a:rPr>
              <a:t>integrato</a:t>
            </a:r>
            <a:r>
              <a:rPr lang="en-US" sz="1800" b="1" i="0" dirty="0">
                <a:effectLst/>
                <a:latin typeface="+mn-lt"/>
              </a:rPr>
              <a:t> </a:t>
            </a:r>
            <a:r>
              <a:rPr lang="en-US" sz="1800" b="0" i="0" dirty="0" err="1">
                <a:effectLst/>
                <a:latin typeface="+mn-lt"/>
              </a:rPr>
              <a:t>nelle</a:t>
            </a:r>
            <a:r>
              <a:rPr lang="en-US" sz="1800" b="0" i="0" dirty="0">
                <a:effectLst/>
                <a:latin typeface="+mn-lt"/>
              </a:rPr>
              <a:t> </a:t>
            </a:r>
            <a:r>
              <a:rPr lang="en-US" sz="1800" b="0" i="0" dirty="0" err="1">
                <a:effectLst/>
                <a:latin typeface="+mn-lt"/>
              </a:rPr>
              <a:t>piattaforme</a:t>
            </a:r>
            <a:r>
              <a:rPr lang="en-US" sz="1800" b="0" i="0" dirty="0">
                <a:effectLst/>
                <a:latin typeface="+mn-lt"/>
              </a:rPr>
              <a:t> </a:t>
            </a:r>
            <a:r>
              <a:rPr lang="en-US" sz="1800" b="0" i="0" dirty="0" err="1">
                <a:effectLst/>
                <a:latin typeface="+mn-lt"/>
              </a:rPr>
              <a:t>chirurgiche</a:t>
            </a:r>
            <a:r>
              <a:rPr lang="en-US" sz="1800" b="0" i="0" dirty="0">
                <a:effectLst/>
                <a:latin typeface="+mn-lt"/>
              </a:rPr>
              <a:t> </a:t>
            </a:r>
            <a:r>
              <a:rPr lang="en-US" sz="1800" b="0" i="0" dirty="0" err="1">
                <a:effectLst/>
                <a:latin typeface="+mn-lt"/>
              </a:rPr>
              <a:t>robotiche</a:t>
            </a:r>
            <a:r>
              <a:rPr lang="en-US" sz="1800" b="0" i="0" dirty="0">
                <a:effectLst/>
                <a:latin typeface="+mn-lt"/>
              </a:rPr>
              <a:t> </a:t>
            </a:r>
            <a:r>
              <a:rPr lang="en-US" sz="1800" b="1" i="0" dirty="0">
                <a:effectLst/>
                <a:latin typeface="+mn-lt"/>
              </a:rPr>
              <a:t>da Vinci</a:t>
            </a:r>
            <a:r>
              <a:rPr lang="en-US" sz="1800" b="0" i="0" dirty="0">
                <a:effectLst/>
                <a:latin typeface="+mn-lt"/>
              </a:rPr>
              <a:t> di </a:t>
            </a:r>
            <a:r>
              <a:rPr lang="en-US" sz="1800" b="1" i="0" dirty="0">
                <a:effectLst/>
                <a:latin typeface="+mn-lt"/>
              </a:rPr>
              <a:t>Intuitive Surgical</a:t>
            </a:r>
            <a:r>
              <a:rPr lang="en-US" sz="1800" b="0" i="0" dirty="0">
                <a:effectLst/>
                <a:latin typeface="+mn-lt"/>
              </a:rPr>
              <a:t>. </a:t>
            </a:r>
            <a:r>
              <a:rPr lang="en-US" sz="1800" b="0" i="0" dirty="0" err="1">
                <a:effectLst/>
                <a:latin typeface="+mn-lt"/>
              </a:rPr>
              <a:t>Utilizza</a:t>
            </a:r>
            <a:r>
              <a:rPr lang="en-US" sz="1800" b="0" i="0" dirty="0">
                <a:effectLst/>
                <a:latin typeface="+mn-lt"/>
              </a:rPr>
              <a:t> </a:t>
            </a:r>
            <a:r>
              <a:rPr lang="en-US" sz="1800" b="0" i="0" dirty="0" err="1">
                <a:effectLst/>
                <a:latin typeface="+mn-lt"/>
              </a:rPr>
              <a:t>l'</a:t>
            </a:r>
            <a:r>
              <a:rPr lang="en-US" sz="1800" b="1" i="0" dirty="0" err="1">
                <a:effectLst/>
                <a:latin typeface="+mn-lt"/>
              </a:rPr>
              <a:t>Indocianina</a:t>
            </a:r>
            <a:r>
              <a:rPr lang="en-US" sz="1800" b="1" i="0" dirty="0">
                <a:effectLst/>
                <a:latin typeface="+mn-lt"/>
              </a:rPr>
              <a:t> Verde (ICG)</a:t>
            </a:r>
            <a:r>
              <a:rPr lang="en-US" sz="1800" b="0" i="0" dirty="0">
                <a:effectLst/>
                <a:latin typeface="+mn-lt"/>
              </a:rPr>
              <a:t> e </a:t>
            </a:r>
            <a:r>
              <a:rPr lang="en-US" sz="1800" b="0" i="0" dirty="0" err="1">
                <a:effectLst/>
                <a:latin typeface="+mn-lt"/>
              </a:rPr>
              <a:t>una</a:t>
            </a:r>
            <a:r>
              <a:rPr lang="en-US" sz="1800" b="0" i="0" dirty="0">
                <a:effectLst/>
                <a:latin typeface="+mn-lt"/>
              </a:rPr>
              <a:t> telecamera Near Infrared (NIR) per </a:t>
            </a:r>
            <a:r>
              <a:rPr lang="en-US" sz="1800" b="0" i="0" dirty="0" err="1">
                <a:effectLst/>
                <a:latin typeface="+mn-lt"/>
              </a:rPr>
              <a:t>visualizzare</a:t>
            </a:r>
            <a:r>
              <a:rPr lang="en-US" sz="1800" b="0" i="0" dirty="0">
                <a:effectLst/>
                <a:latin typeface="+mn-lt"/>
              </a:rPr>
              <a:t> in tempo </a:t>
            </a:r>
            <a:r>
              <a:rPr lang="en-US" sz="1800" b="0" i="0" dirty="0" err="1">
                <a:effectLst/>
                <a:latin typeface="+mn-lt"/>
              </a:rPr>
              <a:t>reale</a:t>
            </a:r>
            <a:r>
              <a:rPr lang="en-US" sz="1800" b="0" i="0" dirty="0">
                <a:effectLst/>
                <a:latin typeface="+mn-lt"/>
              </a:rPr>
              <a:t> </a:t>
            </a:r>
            <a:r>
              <a:rPr lang="en-US" sz="1800" b="0" i="0" dirty="0" err="1">
                <a:effectLst/>
                <a:latin typeface="+mn-lt"/>
              </a:rPr>
              <a:t>perfusione</a:t>
            </a:r>
            <a:r>
              <a:rPr lang="en-US" sz="1800" b="0" i="0" dirty="0">
                <a:effectLst/>
                <a:latin typeface="+mn-lt"/>
              </a:rPr>
              <a:t>, </a:t>
            </a:r>
            <a:r>
              <a:rPr lang="en-US" sz="1800" b="0" i="0" dirty="0" err="1">
                <a:effectLst/>
                <a:latin typeface="+mn-lt"/>
              </a:rPr>
              <a:t>vascolarizzazione</a:t>
            </a:r>
            <a:r>
              <a:rPr lang="en-US" sz="1800" b="0" i="0" dirty="0">
                <a:effectLst/>
                <a:latin typeface="+mn-lt"/>
              </a:rPr>
              <a:t>, vie </a:t>
            </a:r>
            <a:r>
              <a:rPr lang="en-US" sz="1800" b="0" i="0" dirty="0" err="1">
                <a:effectLst/>
                <a:latin typeface="+mn-lt"/>
              </a:rPr>
              <a:t>biliari</a:t>
            </a:r>
            <a:r>
              <a:rPr lang="en-US" sz="1800" b="0" i="0" dirty="0">
                <a:effectLst/>
                <a:latin typeface="+mn-lt"/>
              </a:rPr>
              <a:t> e </a:t>
            </a:r>
            <a:r>
              <a:rPr lang="en-US" sz="1800" b="0" i="0" dirty="0" err="1">
                <a:effectLst/>
                <a:latin typeface="+mn-lt"/>
              </a:rPr>
              <a:t>drenaggio</a:t>
            </a:r>
            <a:r>
              <a:rPr lang="en-US" sz="1800" b="0" i="0" dirty="0">
                <a:effectLst/>
                <a:latin typeface="+mn-lt"/>
              </a:rPr>
              <a:t> </a:t>
            </a:r>
            <a:r>
              <a:rPr lang="en-US" sz="1800" b="0" i="0" dirty="0" err="1">
                <a:effectLst/>
                <a:latin typeface="+mn-lt"/>
              </a:rPr>
              <a:t>linfatico</a:t>
            </a:r>
            <a:r>
              <a:rPr lang="en-US" sz="1800" b="0" i="0" dirty="0">
                <a:effectLst/>
                <a:latin typeface="+mn-lt"/>
              </a:rPr>
              <a:t> </a:t>
            </a:r>
            <a:r>
              <a:rPr lang="en-US" sz="1800" b="0" i="0" dirty="0" err="1">
                <a:effectLst/>
                <a:latin typeface="+mn-lt"/>
              </a:rPr>
              <a:t>durante</a:t>
            </a:r>
            <a:r>
              <a:rPr lang="en-US" sz="1800" b="0" i="0" dirty="0">
                <a:effectLst/>
                <a:latin typeface="+mn-lt"/>
              </a:rPr>
              <a:t> </a:t>
            </a:r>
            <a:r>
              <a:rPr lang="en-US" sz="1800" b="0" i="0" dirty="0" err="1">
                <a:effectLst/>
                <a:latin typeface="+mn-lt"/>
              </a:rPr>
              <a:t>l'intervento</a:t>
            </a:r>
            <a:r>
              <a:rPr lang="en-US" sz="1800" b="0" i="0" dirty="0">
                <a:effectLst/>
                <a:latin typeface="+mn-lt"/>
              </a:rPr>
              <a:t>.</a:t>
            </a:r>
            <a:endParaRPr lang="en-US" sz="1800" b="0" i="0" dirty="0">
              <a:effectLst/>
              <a:latin typeface="Segoe UI" panose="020B0502040204020203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927C152-C9D6-1A44-7D2D-BA1753CCD2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0187" y="537660"/>
            <a:ext cx="5191626" cy="3461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7536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073D4C"/>
          </a:solidFill>
          <a:ln w="12700">
            <a:solidFill>
              <a:srgbClr val="073D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02920" y="137160"/>
            <a:ext cx="7772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ECHELON™ POWERED LINEARE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8686800" y="201168"/>
            <a:ext cx="2971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D7EEF3"/>
                </a:solidFill>
              </a:rPr>
              <a:t>Caratteristiche chiave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02920" y="1078992"/>
            <a:ext cx="2401214" cy="2249424"/>
          </a:xfrm>
          <a:prstGeom prst="roundRect">
            <a:avLst>
              <a:gd name="adj" fmla="val 4065"/>
            </a:avLst>
          </a:prstGeom>
          <a:solidFill>
            <a:srgbClr val="FFFFFF"/>
          </a:solidFill>
          <a:ln w="13970">
            <a:solidFill>
              <a:srgbClr val="C9DDE3"/>
            </a:solidFill>
            <a:prstDash val="solid"/>
          </a:ln>
          <a:effectLst>
            <a:outerShdw blurRad="15240" dist="635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644652" y="1280160"/>
            <a:ext cx="373990" cy="438912"/>
          </a:xfrm>
          <a:prstGeom prst="roundRect">
            <a:avLst>
              <a:gd name="adj" fmla="val 16667"/>
            </a:avLst>
          </a:prstGeom>
          <a:solidFill>
            <a:srgbClr val="E67824"/>
          </a:solidFill>
          <a:ln w="12700">
            <a:solidFill>
              <a:srgbClr val="E678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644652" y="1362456"/>
            <a:ext cx="37399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01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115568" y="1289304"/>
            <a:ext cx="1600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073D4C"/>
                </a:solidFill>
              </a:rPr>
              <a:t>AZIONAMENTO MOTORIZZATO</a:t>
            </a:r>
            <a:endParaRPr lang="en-US" sz="1650" dirty="0"/>
          </a:p>
        </p:txBody>
      </p:sp>
      <p:sp>
        <p:nvSpPr>
          <p:cNvPr id="9" name="Shape 7"/>
          <p:cNvSpPr/>
          <p:nvPr/>
        </p:nvSpPr>
        <p:spPr>
          <a:xfrm>
            <a:off x="644652" y="1911096"/>
            <a:ext cx="2116836" cy="1"/>
          </a:xfrm>
          <a:prstGeom prst="line">
            <a:avLst/>
          </a:prstGeom>
          <a:noFill/>
          <a:ln w="12700">
            <a:solidFill>
              <a:srgbClr val="DCE8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663854" y="2066544"/>
            <a:ext cx="2051914" cy="9601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>
              <a:buNone/>
            </a:pPr>
            <a:r>
              <a:rPr lang="en-US" sz="1420" dirty="0">
                <a:solidFill>
                  <a:srgbClr val="324F59"/>
                </a:solidFill>
              </a:rPr>
              <a:t>Firing costante e riproducibile, con minore dipendenza dalla forza manuale.</a:t>
            </a:r>
            <a:endParaRPr lang="en-US" sz="1420" dirty="0"/>
          </a:p>
        </p:txBody>
      </p:sp>
      <p:sp>
        <p:nvSpPr>
          <p:cNvPr id="11" name="Shape 9"/>
          <p:cNvSpPr/>
          <p:nvPr/>
        </p:nvSpPr>
        <p:spPr>
          <a:xfrm>
            <a:off x="3097073" y="1078992"/>
            <a:ext cx="2401214" cy="2249424"/>
          </a:xfrm>
          <a:prstGeom prst="roundRect">
            <a:avLst>
              <a:gd name="adj" fmla="val 4065"/>
            </a:avLst>
          </a:prstGeom>
          <a:solidFill>
            <a:srgbClr val="FFFFFF"/>
          </a:solidFill>
          <a:ln w="13970">
            <a:solidFill>
              <a:srgbClr val="C9DDE3"/>
            </a:solidFill>
            <a:prstDash val="solid"/>
          </a:ln>
          <a:effectLst>
            <a:outerShdw blurRad="15240" dist="635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3239719" y="1280160"/>
            <a:ext cx="373990" cy="438912"/>
          </a:xfrm>
          <a:prstGeom prst="roundRect">
            <a:avLst>
              <a:gd name="adj" fmla="val 16667"/>
            </a:avLst>
          </a:prstGeom>
          <a:solidFill>
            <a:srgbClr val="E67824"/>
          </a:solidFill>
          <a:ln w="12700">
            <a:solidFill>
              <a:srgbClr val="E678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3239719" y="1362456"/>
            <a:ext cx="37399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02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10635" y="1289304"/>
            <a:ext cx="1600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073D4C"/>
                </a:solidFill>
              </a:rPr>
              <a:t>DYNAMIC FIRING</a:t>
            </a:r>
            <a:endParaRPr lang="en-US" sz="1650" dirty="0"/>
          </a:p>
        </p:txBody>
      </p:sp>
      <p:sp>
        <p:nvSpPr>
          <p:cNvPr id="15" name="Shape 13"/>
          <p:cNvSpPr/>
          <p:nvPr/>
        </p:nvSpPr>
        <p:spPr>
          <a:xfrm>
            <a:off x="3239719" y="1911096"/>
            <a:ext cx="2116836" cy="1"/>
          </a:xfrm>
          <a:prstGeom prst="line">
            <a:avLst/>
          </a:prstGeom>
          <a:noFill/>
          <a:ln w="12700">
            <a:solidFill>
              <a:srgbClr val="DCE8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3258922" y="2066544"/>
            <a:ext cx="2051914" cy="9601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/>
          </a:bodyPr>
          <a:lstStyle/>
          <a:p>
            <a:pPr marL="0" indent="0">
              <a:buNone/>
            </a:pPr>
            <a:r>
              <a:rPr lang="en-US" sz="1420" dirty="0">
                <a:solidFill>
                  <a:srgbClr val="324F59"/>
                </a:solidFill>
              </a:rPr>
              <a:t>Rallenta automaticamente nei tessuti più spessi per ottimizzare compressione e feedback acustico.</a:t>
            </a:r>
            <a:endParaRPr lang="en-US" sz="1420" dirty="0"/>
          </a:p>
        </p:txBody>
      </p:sp>
      <p:sp>
        <p:nvSpPr>
          <p:cNvPr id="17" name="Shape 15"/>
          <p:cNvSpPr/>
          <p:nvPr/>
        </p:nvSpPr>
        <p:spPr>
          <a:xfrm>
            <a:off x="5684825" y="1078992"/>
            <a:ext cx="2401214" cy="2249424"/>
          </a:xfrm>
          <a:prstGeom prst="roundRect">
            <a:avLst>
              <a:gd name="adj" fmla="val 4065"/>
            </a:avLst>
          </a:prstGeom>
          <a:solidFill>
            <a:srgbClr val="FFFFFF"/>
          </a:solidFill>
          <a:ln w="13970">
            <a:solidFill>
              <a:srgbClr val="C9DDE3"/>
            </a:solidFill>
            <a:prstDash val="solid"/>
          </a:ln>
          <a:effectLst>
            <a:outerShdw blurRad="15240" dist="635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5827471" y="1280160"/>
            <a:ext cx="373990" cy="438912"/>
          </a:xfrm>
          <a:prstGeom prst="roundRect">
            <a:avLst>
              <a:gd name="adj" fmla="val 16667"/>
            </a:avLst>
          </a:prstGeom>
          <a:solidFill>
            <a:srgbClr val="E67824"/>
          </a:solidFill>
          <a:ln w="12700">
            <a:solidFill>
              <a:srgbClr val="E678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5827471" y="1362456"/>
            <a:ext cx="37399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03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6298387" y="1289304"/>
            <a:ext cx="1600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073D4C"/>
                </a:solidFill>
              </a:rPr>
              <a:t>GRIPPING SURFACE TECHNOLOGY</a:t>
            </a:r>
            <a:endParaRPr lang="en-US" sz="1650" dirty="0"/>
          </a:p>
        </p:txBody>
      </p:sp>
      <p:sp>
        <p:nvSpPr>
          <p:cNvPr id="21" name="Shape 19"/>
          <p:cNvSpPr/>
          <p:nvPr/>
        </p:nvSpPr>
        <p:spPr>
          <a:xfrm>
            <a:off x="5827471" y="1911096"/>
            <a:ext cx="2116836" cy="1"/>
          </a:xfrm>
          <a:prstGeom prst="line">
            <a:avLst/>
          </a:prstGeom>
          <a:noFill/>
          <a:ln w="12700">
            <a:solidFill>
              <a:srgbClr val="DCE8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5846674" y="2066544"/>
            <a:ext cx="2051914" cy="9601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>
              <a:buNone/>
            </a:pPr>
            <a:r>
              <a:rPr lang="en-US" sz="1420" dirty="0">
                <a:solidFill>
                  <a:srgbClr val="324F59"/>
                </a:solidFill>
              </a:rPr>
              <a:t>Superficie proprietaria delle ricariche progettata per trattenere il tessuto e limitarne lo scivolamento.</a:t>
            </a:r>
            <a:endParaRPr lang="en-US" sz="1420" dirty="0"/>
          </a:p>
        </p:txBody>
      </p:sp>
      <p:sp>
        <p:nvSpPr>
          <p:cNvPr id="23" name="Shape 21"/>
          <p:cNvSpPr/>
          <p:nvPr/>
        </p:nvSpPr>
        <p:spPr>
          <a:xfrm>
            <a:off x="502920" y="3730752"/>
            <a:ext cx="2401214" cy="2249424"/>
          </a:xfrm>
          <a:prstGeom prst="roundRect">
            <a:avLst>
              <a:gd name="adj" fmla="val 4065"/>
            </a:avLst>
          </a:prstGeom>
          <a:solidFill>
            <a:srgbClr val="FFFFFF"/>
          </a:solidFill>
          <a:ln w="13970">
            <a:solidFill>
              <a:srgbClr val="C9DDE3"/>
            </a:solidFill>
            <a:prstDash val="solid"/>
          </a:ln>
          <a:effectLst>
            <a:outerShdw blurRad="15240" dist="635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644652" y="3931920"/>
            <a:ext cx="373990" cy="438912"/>
          </a:xfrm>
          <a:prstGeom prst="roundRect">
            <a:avLst>
              <a:gd name="adj" fmla="val 16667"/>
            </a:avLst>
          </a:prstGeom>
          <a:solidFill>
            <a:srgbClr val="E67824"/>
          </a:solidFill>
          <a:ln w="12700">
            <a:solidFill>
              <a:srgbClr val="E678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644652" y="4014216"/>
            <a:ext cx="37399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04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1115568" y="3941064"/>
            <a:ext cx="1600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073D4C"/>
                </a:solidFill>
              </a:rPr>
              <a:t>COMPRESSIONE UNIFORME</a:t>
            </a:r>
            <a:endParaRPr lang="en-US" sz="1650" dirty="0"/>
          </a:p>
        </p:txBody>
      </p:sp>
      <p:sp>
        <p:nvSpPr>
          <p:cNvPr id="27" name="Shape 25"/>
          <p:cNvSpPr/>
          <p:nvPr/>
        </p:nvSpPr>
        <p:spPr>
          <a:xfrm>
            <a:off x="644652" y="4562856"/>
            <a:ext cx="2116836" cy="1"/>
          </a:xfrm>
          <a:prstGeom prst="line">
            <a:avLst/>
          </a:prstGeom>
          <a:noFill/>
          <a:ln w="12700">
            <a:solidFill>
              <a:srgbClr val="DCE8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663854" y="4718304"/>
            <a:ext cx="2051914" cy="9601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>
              <a:buNone/>
            </a:pPr>
            <a:r>
              <a:rPr lang="en-US" sz="1420" dirty="0">
                <a:solidFill>
                  <a:srgbClr val="324F59"/>
                </a:solidFill>
              </a:rPr>
              <a:t>Incudine riprogettata per una compressione più consistente e una migliore formazione delle graffe.</a:t>
            </a:r>
            <a:endParaRPr lang="en-US" sz="1420" dirty="0"/>
          </a:p>
        </p:txBody>
      </p:sp>
      <p:sp>
        <p:nvSpPr>
          <p:cNvPr id="29" name="Shape 27"/>
          <p:cNvSpPr/>
          <p:nvPr/>
        </p:nvSpPr>
        <p:spPr>
          <a:xfrm>
            <a:off x="3097073" y="3730752"/>
            <a:ext cx="2401214" cy="2249424"/>
          </a:xfrm>
          <a:prstGeom prst="roundRect">
            <a:avLst>
              <a:gd name="adj" fmla="val 4065"/>
            </a:avLst>
          </a:prstGeom>
          <a:solidFill>
            <a:srgbClr val="FFFFFF"/>
          </a:solidFill>
          <a:ln w="13970">
            <a:solidFill>
              <a:srgbClr val="C9DDE3"/>
            </a:solidFill>
            <a:prstDash val="solid"/>
          </a:ln>
          <a:effectLst>
            <a:outerShdw blurRad="15240" dist="635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3239719" y="3931920"/>
            <a:ext cx="373990" cy="438912"/>
          </a:xfrm>
          <a:prstGeom prst="roundRect">
            <a:avLst>
              <a:gd name="adj" fmla="val 16667"/>
            </a:avLst>
          </a:prstGeom>
          <a:solidFill>
            <a:srgbClr val="E67824"/>
          </a:solidFill>
          <a:ln w="12700">
            <a:solidFill>
              <a:srgbClr val="E678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3239719" y="4014216"/>
            <a:ext cx="37399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05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3710635" y="3941064"/>
            <a:ext cx="1600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073D4C"/>
                </a:solidFill>
              </a:rPr>
              <a:t>ARTICOLAZIONE</a:t>
            </a:r>
            <a:endParaRPr lang="en-US" sz="1650" dirty="0"/>
          </a:p>
        </p:txBody>
      </p:sp>
      <p:sp>
        <p:nvSpPr>
          <p:cNvPr id="33" name="Shape 31"/>
          <p:cNvSpPr/>
          <p:nvPr/>
        </p:nvSpPr>
        <p:spPr>
          <a:xfrm>
            <a:off x="3239719" y="4562856"/>
            <a:ext cx="2116836" cy="1"/>
          </a:xfrm>
          <a:prstGeom prst="line">
            <a:avLst/>
          </a:prstGeom>
          <a:noFill/>
          <a:ln w="12700">
            <a:solidFill>
              <a:srgbClr val="DCE8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3258922" y="4718304"/>
            <a:ext cx="2051914" cy="9601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>
              <a:buNone/>
            </a:pPr>
            <a:r>
              <a:rPr lang="en-US" sz="1420" dirty="0">
                <a:solidFill>
                  <a:srgbClr val="324F59"/>
                </a:solidFill>
              </a:rPr>
              <a:t>Ganasce articolabili per agevolare l’accesso e il posizionamento nelle sedi anatomiche difficili.</a:t>
            </a:r>
            <a:endParaRPr lang="en-US" sz="1420" dirty="0"/>
          </a:p>
        </p:txBody>
      </p:sp>
      <p:sp>
        <p:nvSpPr>
          <p:cNvPr id="35" name="Shape 33"/>
          <p:cNvSpPr/>
          <p:nvPr/>
        </p:nvSpPr>
        <p:spPr>
          <a:xfrm>
            <a:off x="5684825" y="3730752"/>
            <a:ext cx="2401214" cy="2249424"/>
          </a:xfrm>
          <a:prstGeom prst="roundRect">
            <a:avLst>
              <a:gd name="adj" fmla="val 4065"/>
            </a:avLst>
          </a:prstGeom>
          <a:solidFill>
            <a:srgbClr val="FFFFFF"/>
          </a:solidFill>
          <a:ln w="13970">
            <a:solidFill>
              <a:srgbClr val="C9DDE3"/>
            </a:solidFill>
            <a:prstDash val="solid"/>
          </a:ln>
          <a:effectLst>
            <a:outerShdw blurRad="15240" dist="635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6" name="Shape 34"/>
          <p:cNvSpPr/>
          <p:nvPr/>
        </p:nvSpPr>
        <p:spPr>
          <a:xfrm>
            <a:off x="5827471" y="3931920"/>
            <a:ext cx="373990" cy="438912"/>
          </a:xfrm>
          <a:prstGeom prst="roundRect">
            <a:avLst>
              <a:gd name="adj" fmla="val 16667"/>
            </a:avLst>
          </a:prstGeom>
          <a:solidFill>
            <a:srgbClr val="E67824"/>
          </a:solidFill>
          <a:ln w="12700">
            <a:solidFill>
              <a:srgbClr val="E678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35"/>
          <p:cNvSpPr/>
          <p:nvPr/>
        </p:nvSpPr>
        <p:spPr>
          <a:xfrm>
            <a:off x="5827471" y="4014216"/>
            <a:ext cx="37399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06</a:t>
            </a:r>
            <a:endParaRPr lang="en-US" sz="1200" dirty="0"/>
          </a:p>
        </p:txBody>
      </p:sp>
      <p:sp>
        <p:nvSpPr>
          <p:cNvPr id="38" name="Text 36"/>
          <p:cNvSpPr/>
          <p:nvPr/>
        </p:nvSpPr>
        <p:spPr>
          <a:xfrm>
            <a:off x="6298387" y="3941064"/>
            <a:ext cx="1600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073D4C"/>
                </a:solidFill>
              </a:rPr>
              <a:t>LINEA DI SUTURA</a:t>
            </a:r>
            <a:endParaRPr lang="en-US" sz="1650" dirty="0"/>
          </a:p>
        </p:txBody>
      </p:sp>
      <p:sp>
        <p:nvSpPr>
          <p:cNvPr id="39" name="Shape 37"/>
          <p:cNvSpPr/>
          <p:nvPr/>
        </p:nvSpPr>
        <p:spPr>
          <a:xfrm>
            <a:off x="5827471" y="4562856"/>
            <a:ext cx="2116836" cy="1"/>
          </a:xfrm>
          <a:prstGeom prst="line">
            <a:avLst/>
          </a:prstGeom>
          <a:noFill/>
          <a:ln w="12700">
            <a:solidFill>
              <a:srgbClr val="DCE8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38"/>
          <p:cNvSpPr/>
          <p:nvPr/>
        </p:nvSpPr>
        <p:spPr>
          <a:xfrm>
            <a:off x="5846674" y="4718304"/>
            <a:ext cx="2051914" cy="9601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/>
          </a:bodyPr>
          <a:lstStyle/>
          <a:p>
            <a:pPr marL="0" indent="0">
              <a:buNone/>
            </a:pPr>
            <a:r>
              <a:rPr lang="en-US" sz="1420" dirty="0">
                <a:solidFill>
                  <a:srgbClr val="324F59"/>
                </a:solidFill>
              </a:rPr>
              <a:t>Progettata per favorire una formazione uniforme delle graffe in un ampio intervallo di spessori tissutali.</a:t>
            </a:r>
            <a:endParaRPr lang="en-US" sz="1420" dirty="0"/>
          </a:p>
        </p:txBody>
      </p:sp>
      <p:sp>
        <p:nvSpPr>
          <p:cNvPr id="41" name="Text 39"/>
          <p:cNvSpPr/>
          <p:nvPr/>
        </p:nvSpPr>
        <p:spPr>
          <a:xfrm>
            <a:off x="530352" y="6291072"/>
            <a:ext cx="78638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40" dirty="0">
                <a:solidFill>
                  <a:srgbClr val="E67824"/>
                </a:solidFill>
              </a:rPr>
              <a:t>SINTESI</a:t>
            </a:r>
            <a:endParaRPr lang="en-US" sz="1000" dirty="0"/>
          </a:p>
        </p:txBody>
      </p:sp>
      <p:sp>
        <p:nvSpPr>
          <p:cNvPr id="42" name="Text 40"/>
          <p:cNvSpPr/>
          <p:nvPr/>
        </p:nvSpPr>
        <p:spPr>
          <a:xfrm>
            <a:off x="1353312" y="6217920"/>
            <a:ext cx="10012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73D4C"/>
                </a:solidFill>
              </a:rPr>
              <a:t>Piattaforma lineare laparoscopica motorizzata progettata per controllare il firing, stabilizzare il tessuto e migliorare la consistenza della linea di graffatura.</a:t>
            </a:r>
            <a:endParaRPr lang="en-US" sz="1300" dirty="0"/>
          </a:p>
        </p:txBody>
      </p:sp>
      <p:sp>
        <p:nvSpPr>
          <p:cNvPr id="43" name="Text 41"/>
          <p:cNvSpPr/>
          <p:nvPr/>
        </p:nvSpPr>
        <p:spPr>
          <a:xfrm>
            <a:off x="530352" y="6647688"/>
            <a:ext cx="73152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88089"/>
                </a:solidFill>
              </a:rPr>
              <a:t>Uso formativo: consultare sempre le IFU e le indicazioni del dispositivo.</a:t>
            </a:r>
            <a:endParaRPr lang="en-US" sz="850" dirty="0"/>
          </a:p>
        </p:txBody>
      </p:sp>
      <p:sp>
        <p:nvSpPr>
          <p:cNvPr id="60" name="Shape 50"/>
          <p:cNvSpPr/>
          <p:nvPr/>
        </p:nvSpPr>
        <p:spPr>
          <a:xfrm>
            <a:off x="8275320" y="1078992"/>
            <a:ext cx="3410712" cy="4773168"/>
          </a:xfrm>
          <a:prstGeom prst="roundRect">
            <a:avLst>
              <a:gd name="adj" fmla="val 4065"/>
            </a:avLst>
          </a:prstGeom>
          <a:solidFill>
            <a:srgbClr val="FFFFFF"/>
          </a:solidFill>
          <a:ln w="13970">
            <a:solidFill>
              <a:srgbClr val="C9DDE3"/>
            </a:solidFill>
            <a:prstDash val="solid"/>
          </a:ln>
          <a:effectLst>
            <a:outerShdw blurRad="15240" dist="635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9036BA8D-DD4E-9F37-97AA-1EA4274279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3356" y="2148840"/>
            <a:ext cx="2834640" cy="1985162"/>
          </a:xfrm>
          <a:prstGeom prst="rect">
            <a:avLst/>
          </a:prstGeom>
        </p:spPr>
      </p:pic>
      <p:sp>
        <p:nvSpPr>
          <p:cNvPr id="61" name="Text 51"/>
          <p:cNvSpPr txBox="1"/>
          <p:nvPr/>
        </p:nvSpPr>
        <p:spPr>
          <a:xfrm>
            <a:off x="8563356" y="4297680"/>
            <a:ext cx="2834640" cy="109728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ctr"/>
            <a:r>
              <a:rPr lang="it-IT" sz="1100" b="1" spc="120" dirty="0">
                <a:solidFill>
                  <a:srgbClr val="0E3D4A"/>
                </a:solidFill>
              </a:rPr>
              <a:t>ECHELON™ FLEX POWERED</a:t>
            </a:r>
          </a:p>
          <a:p>
            <a:pPr algn="ctr"/>
            <a:r>
              <a:rPr lang="it-IT" sz="900" dirty="0">
                <a:solidFill>
                  <a:srgbClr val="5A7683"/>
                </a:solidFill>
              </a:rPr>
              <a:t>Suturatrice lineare motorizzata per uso laparoscopico, con ganasce articolabili.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2481F9B-195B-01BF-29D1-5E94A94FAB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2613" y="987251"/>
            <a:ext cx="4883498" cy="488349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1613D02-D694-DFEA-77AC-C7DBB25EF3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2640" y="0"/>
            <a:ext cx="610583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648EDF-89A0-D163-DB41-BC4DE120E5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219AC11-CE94-F66D-C80C-B22D0A7EF6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8941" y="138166"/>
            <a:ext cx="4883498" cy="488349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C417391-DD76-46DB-4CB4-21F7C4C8B5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0137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3865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74980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TRI-STAPLE™ TECHNOLOGY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9738360" y="438912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150" normalizeH="0" baseline="0" noProof="0" dirty="0">
                <a:ln>
                  <a:noFill/>
                </a:ln>
                <a:solidFill>
                  <a:srgbClr val="48D6E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MEDTRONIC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585216" y="932688"/>
            <a:ext cx="10881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BFD3D9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Compressione graduata progettata per adattarsi alla variabilità dei tessuti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585216" y="1399032"/>
            <a:ext cx="11018520" cy="1"/>
          </a:xfrm>
          <a:prstGeom prst="line">
            <a:avLst/>
          </a:prstGeom>
          <a:noFill/>
          <a:ln w="17780">
            <a:solidFill>
              <a:srgbClr val="14829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585216" y="1664208"/>
            <a:ext cx="3255264" cy="1700784"/>
          </a:xfrm>
          <a:prstGeom prst="roundRect">
            <a:avLst>
              <a:gd name="adj" fmla="val 4301"/>
            </a:avLst>
          </a:prstGeom>
          <a:solidFill>
            <a:srgbClr val="0B3442"/>
          </a:solidFill>
          <a:ln w="13970">
            <a:solidFill>
              <a:srgbClr val="176C80"/>
            </a:solidFill>
            <a:prstDash val="solid"/>
          </a:ln>
          <a:effectLst>
            <a:outerShdw blurRad="19050" dist="6350" dir="27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7" name="Shape 5"/>
          <p:cNvSpPr/>
          <p:nvPr/>
        </p:nvSpPr>
        <p:spPr>
          <a:xfrm>
            <a:off x="786384" y="1847088"/>
            <a:ext cx="429768" cy="429768"/>
          </a:xfrm>
          <a:prstGeom prst="ellipse">
            <a:avLst/>
          </a:prstGeom>
          <a:solidFill>
            <a:srgbClr val="F28C28"/>
          </a:solidFill>
          <a:ln w="12700">
            <a:solidFill>
              <a:srgbClr val="48D6E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786384" y="1965960"/>
            <a:ext cx="42976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01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1353312" y="1837944"/>
            <a:ext cx="22402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2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TRE ALTEZZE DI GRAFFE</a:t>
            </a:r>
            <a:endParaRPr kumimoji="0" lang="en-US" sz="132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804672" y="2414016"/>
            <a:ext cx="2816352" cy="6949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80" b="0" i="0" u="none" strike="noStrike" kern="1200" cap="none" spc="0" normalizeH="0" baseline="0" noProof="0" dirty="0">
                <a:ln>
                  <a:noFill/>
                </a:ln>
                <a:solidFill>
                  <a:srgbClr val="C5D9DE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Tre file con altezze differenti, progettate per applicare una chiusura progressiva e adattarsi allo spessore tissutale.</a:t>
            </a:r>
            <a:endParaRPr kumimoji="0" lang="en-US" sz="108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4151376" y="1664208"/>
            <a:ext cx="3255264" cy="1700784"/>
          </a:xfrm>
          <a:prstGeom prst="roundRect">
            <a:avLst>
              <a:gd name="adj" fmla="val 4301"/>
            </a:avLst>
          </a:prstGeom>
          <a:solidFill>
            <a:srgbClr val="0B3442"/>
          </a:solidFill>
          <a:ln w="13970">
            <a:solidFill>
              <a:srgbClr val="176C80"/>
            </a:solidFill>
            <a:prstDash val="solid"/>
          </a:ln>
          <a:effectLst>
            <a:outerShdw blurRad="19050" dist="6350" dir="27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4352544" y="1847088"/>
            <a:ext cx="429768" cy="429768"/>
          </a:xfrm>
          <a:prstGeom prst="ellipse">
            <a:avLst/>
          </a:prstGeom>
          <a:solidFill>
            <a:srgbClr val="0E5668"/>
          </a:solidFill>
          <a:ln w="12700">
            <a:solidFill>
              <a:srgbClr val="48D6E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4352544" y="1965960"/>
            <a:ext cx="42976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02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4919472" y="1837944"/>
            <a:ext cx="22402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2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CARTUCCIA A PROFILO SCALARE</a:t>
            </a:r>
            <a:endParaRPr kumimoji="0" lang="en-US" sz="132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4370832" y="2414016"/>
            <a:ext cx="2816352" cy="6949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80" b="0" i="0" u="none" strike="noStrike" kern="1200" cap="none" spc="0" normalizeH="0" baseline="0" noProof="0" dirty="0">
                <a:ln>
                  <a:noFill/>
                </a:ln>
                <a:solidFill>
                  <a:srgbClr val="C5D9DE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La superficie stepped, a gradini, comprime il tessuto progressivamente durante il clampaggio.</a:t>
            </a:r>
            <a:endParaRPr kumimoji="0" lang="en-US" sz="108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7717536" y="1664208"/>
            <a:ext cx="3255264" cy="1700784"/>
          </a:xfrm>
          <a:prstGeom prst="roundRect">
            <a:avLst>
              <a:gd name="adj" fmla="val 4301"/>
            </a:avLst>
          </a:prstGeom>
          <a:solidFill>
            <a:srgbClr val="0B3442"/>
          </a:solidFill>
          <a:ln w="13970">
            <a:solidFill>
              <a:srgbClr val="176C80"/>
            </a:solidFill>
            <a:prstDash val="solid"/>
          </a:ln>
          <a:effectLst>
            <a:outerShdw blurRad="19050" dist="6350" dir="27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7918704" y="1847088"/>
            <a:ext cx="429768" cy="429768"/>
          </a:xfrm>
          <a:prstGeom prst="ellipse">
            <a:avLst/>
          </a:prstGeom>
          <a:solidFill>
            <a:srgbClr val="0E5668"/>
          </a:solidFill>
          <a:ln w="12700">
            <a:solidFill>
              <a:srgbClr val="48D6E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7918704" y="1965960"/>
            <a:ext cx="42976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03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8485632" y="1837944"/>
            <a:ext cx="22402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2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COMPRESSIONE GRADUATA</a:t>
            </a:r>
            <a:endParaRPr kumimoji="0" lang="en-US" sz="132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7936992" y="2414016"/>
            <a:ext cx="2816352" cy="6949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80" b="0" i="0" u="none" strike="noStrike" kern="1200" cap="none" spc="0" normalizeH="0" baseline="0" noProof="0" dirty="0">
                <a:ln>
                  <a:noFill/>
                </a:ln>
                <a:solidFill>
                  <a:srgbClr val="C5D9DE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L’associazione tra profilo scalare e graffe di altezza variabile è progettata per ridurre lo stress sul tessuto.</a:t>
            </a:r>
            <a:endParaRPr kumimoji="0" lang="en-US" sz="108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585216" y="3703320"/>
            <a:ext cx="3255264" cy="1700784"/>
          </a:xfrm>
          <a:prstGeom prst="roundRect">
            <a:avLst>
              <a:gd name="adj" fmla="val 4301"/>
            </a:avLst>
          </a:prstGeom>
          <a:solidFill>
            <a:srgbClr val="0B3442"/>
          </a:solidFill>
          <a:ln w="13970">
            <a:solidFill>
              <a:srgbClr val="176C80"/>
            </a:solidFill>
            <a:prstDash val="solid"/>
          </a:ln>
          <a:effectLst>
            <a:outerShdw blurRad="19050" dist="6350" dir="27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786384" y="3886200"/>
            <a:ext cx="429768" cy="429768"/>
          </a:xfrm>
          <a:prstGeom prst="ellipse">
            <a:avLst/>
          </a:prstGeom>
          <a:solidFill>
            <a:srgbClr val="0E5668"/>
          </a:solidFill>
          <a:ln w="12700">
            <a:solidFill>
              <a:srgbClr val="48D6E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786384" y="4005072"/>
            <a:ext cx="42976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04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1353312" y="3877056"/>
            <a:ext cx="22402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2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PERFUSIONE DELLA LINEA</a:t>
            </a:r>
            <a:endParaRPr kumimoji="0" lang="en-US" sz="132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804672" y="4453128"/>
            <a:ext cx="2816352" cy="6949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80" b="0" i="0" u="none" strike="noStrike" kern="1200" cap="none" spc="0" normalizeH="0" baseline="0" noProof="0" dirty="0">
                <a:ln>
                  <a:noFill/>
                </a:ln>
                <a:solidFill>
                  <a:srgbClr val="C5D9DE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Il profilo di compressione graduata consente una maggiore perfusione nella linea di sutura.</a:t>
            </a:r>
            <a:endParaRPr kumimoji="0" lang="en-US" sz="108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4151376" y="3703320"/>
            <a:ext cx="3255264" cy="1700784"/>
          </a:xfrm>
          <a:prstGeom prst="roundRect">
            <a:avLst>
              <a:gd name="adj" fmla="val 4301"/>
            </a:avLst>
          </a:prstGeom>
          <a:solidFill>
            <a:srgbClr val="0B3442"/>
          </a:solidFill>
          <a:ln w="13970">
            <a:solidFill>
              <a:srgbClr val="176C80"/>
            </a:solidFill>
            <a:prstDash val="solid"/>
          </a:ln>
          <a:effectLst>
            <a:outerShdw blurRad="19050" dist="6350" dir="27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4352544" y="3886200"/>
            <a:ext cx="429768" cy="429768"/>
          </a:xfrm>
          <a:prstGeom prst="ellipse">
            <a:avLst/>
          </a:prstGeom>
          <a:solidFill>
            <a:srgbClr val="0E5668"/>
          </a:solidFill>
          <a:ln w="12700">
            <a:solidFill>
              <a:srgbClr val="48D6E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4352544" y="4005072"/>
            <a:ext cx="42976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05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4919472" y="3877056"/>
            <a:ext cx="22402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2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AMPIO RANGE TISSUTALE</a:t>
            </a:r>
            <a:endParaRPr kumimoji="0" lang="en-US" sz="132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4370832" y="4453128"/>
            <a:ext cx="2816352" cy="6949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80" b="0" i="0" u="none" strike="noStrike" kern="1200" cap="none" spc="0" normalizeH="0" baseline="0" noProof="0" dirty="0">
                <a:ln>
                  <a:noFill/>
                </a:ln>
                <a:solidFill>
                  <a:srgbClr val="C5D9DE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La tecnologia è progettata per offrire prestazioni su un ampio intervallo di spessori tissutali.</a:t>
            </a:r>
            <a:endParaRPr kumimoji="0" lang="en-US" sz="108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7717536" y="3703320"/>
            <a:ext cx="3255264" cy="1700784"/>
          </a:xfrm>
          <a:prstGeom prst="roundRect">
            <a:avLst>
              <a:gd name="adj" fmla="val 4301"/>
            </a:avLst>
          </a:prstGeom>
          <a:solidFill>
            <a:srgbClr val="0B3442"/>
          </a:solidFill>
          <a:ln w="13970">
            <a:solidFill>
              <a:srgbClr val="176C80"/>
            </a:solidFill>
            <a:prstDash val="solid"/>
          </a:ln>
          <a:effectLst>
            <a:outerShdw blurRad="19050" dist="6350" dir="27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7918704" y="3886200"/>
            <a:ext cx="429768" cy="429768"/>
          </a:xfrm>
          <a:prstGeom prst="ellipse">
            <a:avLst/>
          </a:prstGeom>
          <a:solidFill>
            <a:srgbClr val="0E5668"/>
          </a:solidFill>
          <a:ln w="12700">
            <a:solidFill>
              <a:srgbClr val="48D6E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7918704" y="4005072"/>
            <a:ext cx="42976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06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8485632" y="3877056"/>
            <a:ext cx="22402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2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INTEGRAZIONE CON SIGNIA™</a:t>
            </a:r>
            <a:endParaRPr kumimoji="0" lang="en-US" sz="132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7936992" y="4453128"/>
            <a:ext cx="2816352" cy="6949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80" b="0" i="0" u="none" strike="noStrike" kern="1200" cap="none" spc="0" normalizeH="0" baseline="0" noProof="0" dirty="0">
                <a:ln>
                  <a:noFill/>
                </a:ln>
                <a:solidFill>
                  <a:srgbClr val="C5D9DE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Tri-Staple™ 2.0 comunica con il sistema powered Signia™ e fornisce informazioni prima, durante e dopo il firing.</a:t>
            </a:r>
            <a:endParaRPr kumimoji="0" lang="en-US" sz="108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36" name="Shape 34"/>
          <p:cNvSpPr/>
          <p:nvPr/>
        </p:nvSpPr>
        <p:spPr>
          <a:xfrm>
            <a:off x="585216" y="5824728"/>
            <a:ext cx="11018520" cy="612648"/>
          </a:xfrm>
          <a:prstGeom prst="roundRect">
            <a:avLst>
              <a:gd name="adj" fmla="val 11940"/>
            </a:avLst>
          </a:prstGeom>
          <a:solidFill>
            <a:srgbClr val="0E5668"/>
          </a:solidFill>
          <a:ln w="15240">
            <a:solidFill>
              <a:srgbClr val="48D6E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822960" y="6007608"/>
            <a:ext cx="15544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77E5F1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PRINCIPIO CHIAVE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2395728" y="5943600"/>
            <a:ext cx="8823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profilo scalare + tre altezze di graffe = compressione progressiva del tessuto</a:t>
            </a:r>
            <a:endParaRPr kumimoji="0" lang="en-US" sz="14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612648" y="6611112"/>
            <a:ext cx="106984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20" b="0" i="0" u="none" strike="noStrike" kern="1200" cap="none" spc="0" normalizeH="0" baseline="0" noProof="0" dirty="0">
                <a:ln>
                  <a:noFill/>
                </a:ln>
                <a:solidFill>
                  <a:srgbClr val="7799A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Sintesi visuale per formazione clinica • consultare sempre IFU, indicazioni e avvertenze del dispositivo</a:t>
            </a:r>
            <a:endParaRPr kumimoji="0" lang="en-US" sz="82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>
            <a:extLst>
              <a:ext uri="{FF2B5EF4-FFF2-40B4-BE49-F238E27FC236}">
                <a16:creationId xmlns:a16="http://schemas.microsoft.com/office/drawing/2014/main" id="{69D184B2-2226-4E31-BCCB-444330767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118533" y="918266"/>
            <a:ext cx="706127" cy="5863534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7">
            <a:extLst>
              <a:ext uri="{FF2B5EF4-FFF2-40B4-BE49-F238E27FC236}">
                <a16:creationId xmlns:a16="http://schemas.microsoft.com/office/drawing/2014/main" id="{1AC4D4E3-486A-464A-8EC8-D44881097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117879" y="643467"/>
            <a:ext cx="420307" cy="5668919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4DE13E-58EB-4475-B79C-0D4FC65123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38387" y="643467"/>
            <a:ext cx="10933503" cy="5391944"/>
          </a:xfrm>
          <a:prstGeom prst="rect">
            <a:avLst/>
          </a:prstGeom>
          <a:solidFill>
            <a:srgbClr val="FFFFFF"/>
          </a:solidFill>
          <a:ln w="12700">
            <a:solidFill>
              <a:schemeClr val="accent1"/>
            </a:solidFill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 descr="Medtronic Introduces Signia Stapling System, Innovative Surgical Stapler For Minimally Invasive Surgery - Medical Design and Outsourcing">
            <a:extLst>
              <a:ext uri="{FF2B5EF4-FFF2-40B4-BE49-F238E27FC236}">
                <a16:creationId xmlns:a16="http://schemas.microsoft.com/office/drawing/2014/main" id="{D68E591D-D319-43F9-5019-1842BEBB2E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9661" y="1132764"/>
            <a:ext cx="3298979" cy="441335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2E9B2EE-76CA-47F3-9977-3F2FCB7FD2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1739239"/>
            <a:ext cx="0" cy="320040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Buy or Sell New Medtronic/ Covidien iDrive™ Ultra Powered Stapling System">
            <a:extLst>
              <a:ext uri="{FF2B5EF4-FFF2-40B4-BE49-F238E27FC236}">
                <a16:creationId xmlns:a16="http://schemas.microsoft.com/office/drawing/2014/main" id="{B911E9DC-C82A-D60B-B3ED-BEFE9AE74B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6793" y="1119335"/>
            <a:ext cx="4440208" cy="4440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1923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073D4C"/>
          </a:solidFill>
          <a:ln w="12700">
            <a:solidFill>
              <a:srgbClr val="073D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02920" y="128016"/>
            <a:ext cx="8412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MEDTRONIC: iDRIVE™ ULTRA vs SIGNIA™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869680" y="201168"/>
            <a:ext cx="2788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D7EEF3"/>
                </a:solidFill>
              </a:rPr>
              <a:t>Confronto tecnologico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02920" y="1005840"/>
            <a:ext cx="5413248" cy="612648"/>
          </a:xfrm>
          <a:prstGeom prst="roundRect">
            <a:avLst>
              <a:gd name="adj" fmla="val 11940"/>
            </a:avLst>
          </a:prstGeom>
          <a:solidFill>
            <a:srgbClr val="275E6C"/>
          </a:solidFill>
          <a:ln w="12700">
            <a:solidFill>
              <a:srgbClr val="275E6C"/>
            </a:solidFill>
            <a:prstDash val="solid"/>
          </a:ln>
          <a:effectLst>
            <a:outerShdw blurRad="12700" dist="508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77240" y="1179576"/>
            <a:ext cx="48463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FFFFF"/>
                </a:solidFill>
              </a:rPr>
              <a:t>iDRIVE™ ULTRA</a:t>
            </a:r>
            <a:endParaRPr lang="en-US" sz="2100" dirty="0"/>
          </a:p>
        </p:txBody>
      </p:sp>
      <p:sp>
        <p:nvSpPr>
          <p:cNvPr id="7" name="Shape 5"/>
          <p:cNvSpPr/>
          <p:nvPr/>
        </p:nvSpPr>
        <p:spPr>
          <a:xfrm>
            <a:off x="6272784" y="1005840"/>
            <a:ext cx="5413248" cy="612648"/>
          </a:xfrm>
          <a:prstGeom prst="roundRect">
            <a:avLst>
              <a:gd name="adj" fmla="val 11940"/>
            </a:avLst>
          </a:prstGeom>
          <a:solidFill>
            <a:srgbClr val="E67824"/>
          </a:solidFill>
          <a:ln w="12700">
            <a:solidFill>
              <a:srgbClr val="E67824"/>
            </a:solidFill>
            <a:prstDash val="solid"/>
          </a:ln>
          <a:effectLst>
            <a:outerShdw blurRad="12700" dist="508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6547104" y="1179576"/>
            <a:ext cx="486460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FFFFF"/>
                </a:solidFill>
              </a:rPr>
              <a:t>SIGNIA™ STAPLING SYSTEM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2920" y="1810512"/>
            <a:ext cx="11183112" cy="804672"/>
          </a:xfrm>
          <a:prstGeom prst="roundRect">
            <a:avLst>
              <a:gd name="adj" fmla="val 4545"/>
            </a:avLst>
          </a:prstGeom>
          <a:solidFill>
            <a:srgbClr val="FFFFFF"/>
          </a:solidFill>
          <a:ln w="10160">
            <a:solidFill>
              <a:srgbClr val="D2E1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658368" y="1965960"/>
            <a:ext cx="1353312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73D4C"/>
                </a:solidFill>
              </a:rPr>
              <a:t>GENERAZIONE / APPROCCIO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2139696" y="1920240"/>
            <a:ext cx="1" cy="585216"/>
          </a:xfrm>
          <a:prstGeom prst="line">
            <a:avLst/>
          </a:prstGeom>
          <a:noFill/>
          <a:ln w="12700">
            <a:solidFill>
              <a:srgbClr val="BCD1D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2331720" y="1920240"/>
            <a:ext cx="3337560" cy="566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170" dirty="0">
                <a:solidFill>
                  <a:srgbClr val="324F59"/>
                </a:solidFill>
              </a:rPr>
              <a:t>Piattaforma motorizzata riutilizzabile con comando a pulsante e firing controllato da microprocessore.</a:t>
            </a:r>
            <a:endParaRPr lang="en-US" sz="1170" dirty="0"/>
          </a:p>
        </p:txBody>
      </p:sp>
      <p:sp>
        <p:nvSpPr>
          <p:cNvPr id="13" name="Shape 11"/>
          <p:cNvSpPr/>
          <p:nvPr/>
        </p:nvSpPr>
        <p:spPr>
          <a:xfrm>
            <a:off x="6089904" y="1920240"/>
            <a:ext cx="1" cy="585216"/>
          </a:xfrm>
          <a:prstGeom prst="line">
            <a:avLst/>
          </a:prstGeom>
          <a:noFill/>
          <a:ln w="12700">
            <a:solidFill>
              <a:srgbClr val="BCD1D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291072" y="1920240"/>
            <a:ext cx="5138928" cy="566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170" dirty="0">
                <a:solidFill>
                  <a:srgbClr val="324F59"/>
                </a:solidFill>
              </a:rPr>
              <a:t>Piattaforma motorizzata con sensing tissutale, Adaptive Firing™ e Adaptive Compression™.</a:t>
            </a:r>
            <a:endParaRPr lang="en-US" sz="1170" dirty="0"/>
          </a:p>
        </p:txBody>
      </p:sp>
      <p:sp>
        <p:nvSpPr>
          <p:cNvPr id="15" name="Shape 13"/>
          <p:cNvSpPr/>
          <p:nvPr/>
        </p:nvSpPr>
        <p:spPr>
          <a:xfrm>
            <a:off x="502920" y="2670048"/>
            <a:ext cx="11183112" cy="804672"/>
          </a:xfrm>
          <a:prstGeom prst="roundRect">
            <a:avLst>
              <a:gd name="adj" fmla="val 4545"/>
            </a:avLst>
          </a:prstGeom>
          <a:solidFill>
            <a:srgbClr val="EAF2F4"/>
          </a:solidFill>
          <a:ln w="10160">
            <a:solidFill>
              <a:srgbClr val="D2E1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658368" y="2825496"/>
            <a:ext cx="1353312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73D4C"/>
                </a:solidFill>
              </a:rPr>
              <a:t>CONTROLLO OPERATIVO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2139696" y="2779776"/>
            <a:ext cx="1" cy="585216"/>
          </a:xfrm>
          <a:prstGeom prst="line">
            <a:avLst/>
          </a:prstGeom>
          <a:noFill/>
          <a:ln w="12700">
            <a:solidFill>
              <a:srgbClr val="BCD1D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2331720" y="2779776"/>
            <a:ext cx="3337560" cy="566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170" dirty="0">
                <a:solidFill>
                  <a:srgbClr val="324F59"/>
                </a:solidFill>
              </a:rPr>
              <a:t>Uso a una mano; articolazione a controllo digitale entro i limiti laterali del sistema.</a:t>
            </a:r>
            <a:endParaRPr lang="en-US" sz="1170" dirty="0"/>
          </a:p>
        </p:txBody>
      </p:sp>
      <p:sp>
        <p:nvSpPr>
          <p:cNvPr id="19" name="Shape 17"/>
          <p:cNvSpPr/>
          <p:nvPr/>
        </p:nvSpPr>
        <p:spPr>
          <a:xfrm>
            <a:off x="6089904" y="2779776"/>
            <a:ext cx="1" cy="585216"/>
          </a:xfrm>
          <a:prstGeom prst="line">
            <a:avLst/>
          </a:prstGeom>
          <a:noFill/>
          <a:ln w="12700">
            <a:solidFill>
              <a:srgbClr val="BCD1D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6291072" y="2779776"/>
            <a:ext cx="5138928" cy="566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170" dirty="0">
                <a:solidFill>
                  <a:srgbClr val="324F59"/>
                </a:solidFill>
              </a:rPr>
              <a:t>Uso a una mano con rotazione, articolazione, serraggio e firing completamente motorizzati.</a:t>
            </a:r>
            <a:endParaRPr lang="en-US" sz="1170" dirty="0"/>
          </a:p>
        </p:txBody>
      </p:sp>
      <p:sp>
        <p:nvSpPr>
          <p:cNvPr id="21" name="Shape 19"/>
          <p:cNvSpPr/>
          <p:nvPr/>
        </p:nvSpPr>
        <p:spPr>
          <a:xfrm>
            <a:off x="502920" y="3529584"/>
            <a:ext cx="11183112" cy="804672"/>
          </a:xfrm>
          <a:prstGeom prst="roundRect">
            <a:avLst>
              <a:gd name="adj" fmla="val 4545"/>
            </a:avLst>
          </a:prstGeom>
          <a:solidFill>
            <a:srgbClr val="FFFFFF"/>
          </a:solidFill>
          <a:ln w="10160">
            <a:solidFill>
              <a:srgbClr val="D2E1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658368" y="3685032"/>
            <a:ext cx="1353312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73D4C"/>
                </a:solidFill>
              </a:rPr>
              <a:t>GESTIONE DEL TESSUTO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2139696" y="3639312"/>
            <a:ext cx="1" cy="585216"/>
          </a:xfrm>
          <a:prstGeom prst="line">
            <a:avLst/>
          </a:prstGeom>
          <a:noFill/>
          <a:ln w="12700">
            <a:solidFill>
              <a:srgbClr val="BCD1D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2331720" y="3639312"/>
            <a:ext cx="3337560" cy="566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170" dirty="0">
                <a:solidFill>
                  <a:srgbClr val="324F59"/>
                </a:solidFill>
              </a:rPr>
              <a:t>Velocità di firing controllata per ridurre la variabilità rispetto all’azionamento manuale.</a:t>
            </a:r>
            <a:endParaRPr lang="en-US" sz="1170" dirty="0"/>
          </a:p>
        </p:txBody>
      </p:sp>
      <p:sp>
        <p:nvSpPr>
          <p:cNvPr id="25" name="Shape 23"/>
          <p:cNvSpPr/>
          <p:nvPr/>
        </p:nvSpPr>
        <p:spPr>
          <a:xfrm>
            <a:off x="6089904" y="3639312"/>
            <a:ext cx="1" cy="585216"/>
          </a:xfrm>
          <a:prstGeom prst="line">
            <a:avLst/>
          </a:prstGeom>
          <a:noFill/>
          <a:ln w="12700">
            <a:solidFill>
              <a:srgbClr val="BCD1D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6291072" y="3639312"/>
            <a:ext cx="5138928" cy="566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170" dirty="0">
                <a:solidFill>
                  <a:srgbClr val="324F59"/>
                </a:solidFill>
              </a:rPr>
              <a:t>Misura le forze durante serraggio e firing e regola in tempo reale forza di clampaggio e velocità.</a:t>
            </a:r>
            <a:endParaRPr lang="en-US" sz="1170" dirty="0"/>
          </a:p>
        </p:txBody>
      </p:sp>
      <p:sp>
        <p:nvSpPr>
          <p:cNvPr id="27" name="Shape 25"/>
          <p:cNvSpPr/>
          <p:nvPr/>
        </p:nvSpPr>
        <p:spPr>
          <a:xfrm>
            <a:off x="502920" y="4389120"/>
            <a:ext cx="11183112" cy="804672"/>
          </a:xfrm>
          <a:prstGeom prst="roundRect">
            <a:avLst>
              <a:gd name="adj" fmla="val 4545"/>
            </a:avLst>
          </a:prstGeom>
          <a:solidFill>
            <a:srgbClr val="EAF2F4"/>
          </a:solidFill>
          <a:ln w="10160">
            <a:solidFill>
              <a:srgbClr val="D2E1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658368" y="4544568"/>
            <a:ext cx="1353312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73D4C"/>
                </a:solidFill>
              </a:rPr>
              <a:t>FEEDBACK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2139696" y="4498848"/>
            <a:ext cx="1" cy="585216"/>
          </a:xfrm>
          <a:prstGeom prst="line">
            <a:avLst/>
          </a:prstGeom>
          <a:noFill/>
          <a:ln w="12700">
            <a:solidFill>
              <a:srgbClr val="BCD1D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2331720" y="4498848"/>
            <a:ext cx="3337560" cy="566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170" dirty="0">
                <a:solidFill>
                  <a:srgbClr val="324F59"/>
                </a:solidFill>
              </a:rPr>
              <a:t>Display LED integrato per stato e prontezza del dispositivo.</a:t>
            </a:r>
            <a:endParaRPr lang="en-US" sz="1170" dirty="0"/>
          </a:p>
        </p:txBody>
      </p:sp>
      <p:sp>
        <p:nvSpPr>
          <p:cNvPr id="31" name="Shape 29"/>
          <p:cNvSpPr/>
          <p:nvPr/>
        </p:nvSpPr>
        <p:spPr>
          <a:xfrm>
            <a:off x="6089904" y="4498848"/>
            <a:ext cx="1" cy="585216"/>
          </a:xfrm>
          <a:prstGeom prst="line">
            <a:avLst/>
          </a:prstGeom>
          <a:noFill/>
          <a:ln w="12700">
            <a:solidFill>
              <a:srgbClr val="BCD1D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6291072" y="4498848"/>
            <a:ext cx="5138928" cy="566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170" dirty="0">
                <a:solidFill>
                  <a:srgbClr val="324F59"/>
                </a:solidFill>
              </a:rPr>
              <a:t>Display OLED/LED con feedback in tempo reale a supporto della selezione e dell’esecuzione del firing.</a:t>
            </a:r>
            <a:endParaRPr lang="en-US" sz="1170" dirty="0"/>
          </a:p>
        </p:txBody>
      </p:sp>
      <p:sp>
        <p:nvSpPr>
          <p:cNvPr id="33" name="Shape 31"/>
          <p:cNvSpPr/>
          <p:nvPr/>
        </p:nvSpPr>
        <p:spPr>
          <a:xfrm>
            <a:off x="502920" y="5248656"/>
            <a:ext cx="11183112" cy="804672"/>
          </a:xfrm>
          <a:prstGeom prst="roundRect">
            <a:avLst>
              <a:gd name="adj" fmla="val 4545"/>
            </a:avLst>
          </a:prstGeom>
          <a:solidFill>
            <a:srgbClr val="FFFFFF"/>
          </a:solidFill>
          <a:ln w="10160">
            <a:solidFill>
              <a:srgbClr val="D2E1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658368" y="5404104"/>
            <a:ext cx="1353312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73D4C"/>
                </a:solidFill>
              </a:rPr>
              <a:t>RELOAD</a:t>
            </a:r>
            <a:endParaRPr lang="en-US" sz="1150" dirty="0"/>
          </a:p>
        </p:txBody>
      </p:sp>
      <p:sp>
        <p:nvSpPr>
          <p:cNvPr id="35" name="Shape 33"/>
          <p:cNvSpPr/>
          <p:nvPr/>
        </p:nvSpPr>
        <p:spPr>
          <a:xfrm>
            <a:off x="2139696" y="5358384"/>
            <a:ext cx="1" cy="585216"/>
          </a:xfrm>
          <a:prstGeom prst="line">
            <a:avLst/>
          </a:prstGeom>
          <a:noFill/>
          <a:ln w="12700">
            <a:solidFill>
              <a:srgbClr val="BCD1D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 34"/>
          <p:cNvSpPr/>
          <p:nvPr/>
        </p:nvSpPr>
        <p:spPr>
          <a:xfrm>
            <a:off x="2331720" y="5358384"/>
            <a:ext cx="3337560" cy="566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170" dirty="0">
                <a:solidFill>
                  <a:srgbClr val="324F59"/>
                </a:solidFill>
              </a:rPr>
              <a:t>Compatibile con reload Endo GIA™ e tecnologia Tri-Staple™ tramite adattatore universale.</a:t>
            </a:r>
            <a:endParaRPr lang="en-US" sz="1170" dirty="0"/>
          </a:p>
        </p:txBody>
      </p:sp>
      <p:sp>
        <p:nvSpPr>
          <p:cNvPr id="37" name="Shape 35"/>
          <p:cNvSpPr/>
          <p:nvPr/>
        </p:nvSpPr>
        <p:spPr>
          <a:xfrm>
            <a:off x="6089904" y="5358384"/>
            <a:ext cx="1" cy="585216"/>
          </a:xfrm>
          <a:prstGeom prst="line">
            <a:avLst/>
          </a:prstGeom>
          <a:noFill/>
          <a:ln w="12700">
            <a:solidFill>
              <a:srgbClr val="BCD1D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6291072" y="5358384"/>
            <a:ext cx="5138928" cy="566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170" dirty="0">
                <a:solidFill>
                  <a:srgbClr val="324F59"/>
                </a:solidFill>
              </a:rPr>
              <a:t>Compatibile con una gamma di adattatori e reload lineari con tecnologia Tri-Staple™.</a:t>
            </a:r>
            <a:endParaRPr lang="en-US" sz="1170" dirty="0"/>
          </a:p>
        </p:txBody>
      </p:sp>
      <p:sp>
        <p:nvSpPr>
          <p:cNvPr id="39" name="Shape 37"/>
          <p:cNvSpPr/>
          <p:nvPr/>
        </p:nvSpPr>
        <p:spPr>
          <a:xfrm>
            <a:off x="502920" y="6236208"/>
            <a:ext cx="11183112" cy="384048"/>
          </a:xfrm>
          <a:prstGeom prst="roundRect">
            <a:avLst>
              <a:gd name="adj" fmla="val 11905"/>
            </a:avLst>
          </a:prstGeom>
          <a:solidFill>
            <a:srgbClr val="DDECEF"/>
          </a:solidFill>
          <a:ln w="12700">
            <a:solidFill>
              <a:srgbClr val="BCD5D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38"/>
          <p:cNvSpPr/>
          <p:nvPr/>
        </p:nvSpPr>
        <p:spPr>
          <a:xfrm>
            <a:off x="694944" y="6345936"/>
            <a:ext cx="126187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10" dirty="0">
                <a:solidFill>
                  <a:srgbClr val="E67824"/>
                </a:solidFill>
              </a:rPr>
              <a:t>MESSAGGIO CHIAVE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2011680" y="6309360"/>
            <a:ext cx="9326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10" b="1" dirty="0">
                <a:solidFill>
                  <a:srgbClr val="073D4C"/>
                </a:solidFill>
              </a:rPr>
              <a:t>Signia mantiene la piattaforma powered e aggiunge sensing tissutale, regolazione adattiva e feedback operativo più evoluto.</a:t>
            </a:r>
            <a:endParaRPr lang="en-US" sz="1210" dirty="0"/>
          </a:p>
        </p:txBody>
      </p:sp>
      <p:sp>
        <p:nvSpPr>
          <p:cNvPr id="42" name="Text 40"/>
          <p:cNvSpPr/>
          <p:nvPr/>
        </p:nvSpPr>
        <p:spPr>
          <a:xfrm>
            <a:off x="530352" y="6693408"/>
            <a:ext cx="1088136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10" dirty="0">
                <a:solidFill>
                  <a:srgbClr val="688089"/>
                </a:solidFill>
              </a:rPr>
              <a:t>Confronto descrittivo delle caratteristiche dichiarate dal produttore. Consultare IFU, disponibilità locale e configurazione delle reload.</a:t>
            </a:r>
            <a:endParaRPr lang="en-US" sz="810" dirty="0"/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11A6E13B-38E7-59A2-3169-B50CE921DE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6683" y="2538707"/>
            <a:ext cx="4318969" cy="28414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BFDC535F-AC0A-417D-96AB-6706BECACD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000"/>
          </a:xfrm>
          <a:prstGeom prst="rect">
            <a:avLst/>
          </a:prstGeom>
          <a:solidFill>
            <a:srgbClr val="4251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7AAAF8E-31DB-4148-8FCA-4D8233D691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5953" y="484068"/>
            <a:ext cx="6898027" cy="5889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103897-64E0-3428-BAB0-281C345512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0655" y="806754"/>
            <a:ext cx="4968622" cy="524392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A274328-4774-4DF9-BA53-452565122F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61393" y="484069"/>
            <a:ext cx="4145975" cy="349989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370085-3AA4-DD98-DCE2-84988D8EFD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3059" y="1367114"/>
            <a:ext cx="3502643" cy="1733807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1C7B46D-2FEF-4FAA-915B-8B21A66BB6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61393" y="4144834"/>
            <a:ext cx="4145975" cy="22115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9974E1-5AEE-FEBE-EEBB-51D3E00FE2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3059" y="4598225"/>
            <a:ext cx="3502643" cy="1304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0450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073D4C"/>
          </a:solidFill>
          <a:ln w="12700">
            <a:solidFill>
              <a:srgbClr val="073D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128016"/>
            <a:ext cx="6949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</a:rPr>
              <a:t>ECHELON FLEX™ GST vs SIGNIA™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869680" y="201168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D8EEF2"/>
                </a:solidFill>
              </a:rPr>
              <a:t>Rawlins et al. | 2020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48640" y="932688"/>
            <a:ext cx="76992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73D4C"/>
                </a:solidFill>
              </a:rPr>
              <a:t>Confronto tra due piattaforme powered nella sleeve gastrectomy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94360" y="1664208"/>
            <a:ext cx="2414016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DE3"/>
            </a:solidFill>
            <a:prstDash val="solid"/>
          </a:ln>
          <a:effectLst>
            <a:outerShdw blurRad="12700" dist="381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758952" y="1828800"/>
            <a:ext cx="731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6866F"/>
                </a:solidFill>
              </a:rPr>
              <a:t>982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508760" y="1865376"/>
            <a:ext cx="12344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73D4C"/>
                </a:solidFill>
              </a:rPr>
              <a:t>pazienti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456432" y="1664208"/>
            <a:ext cx="2414016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DE3"/>
            </a:solidFill>
            <a:prstDash val="solid"/>
          </a:ln>
          <a:effectLst>
            <a:outerShdw blurRad="12700" dist="381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3621024" y="1828800"/>
            <a:ext cx="731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6866F"/>
                </a:solidFill>
              </a:rPr>
              <a:t>491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4370832" y="1865376"/>
            <a:ext cx="12344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73D4C"/>
                </a:solidFill>
              </a:rPr>
              <a:t>GST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318504" y="1664208"/>
            <a:ext cx="2414016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DE3"/>
            </a:solidFill>
            <a:prstDash val="solid"/>
          </a:ln>
          <a:effectLst>
            <a:outerShdw blurRad="12700" dist="381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483096" y="1828800"/>
            <a:ext cx="731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E67824"/>
                </a:solidFill>
              </a:rPr>
              <a:t>491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7232904" y="1865376"/>
            <a:ext cx="12344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73D4C"/>
                </a:solidFill>
              </a:rPr>
              <a:t>Signia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9180576" y="1664208"/>
            <a:ext cx="2414016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DE3"/>
            </a:solidFill>
            <a:prstDash val="solid"/>
          </a:ln>
          <a:effectLst>
            <a:outerShdw blurRad="12700" dist="381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9345168" y="1828800"/>
            <a:ext cx="731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6866F"/>
                </a:solidFill>
              </a:rPr>
              <a:t>40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10094976" y="1865376"/>
            <a:ext cx="12344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73D4C"/>
                </a:solidFill>
              </a:rPr>
              <a:t>ospedali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576072" y="2697480"/>
            <a:ext cx="4434840" cy="1965960"/>
          </a:xfrm>
          <a:prstGeom prst="roundRect">
            <a:avLst/>
          </a:prstGeom>
          <a:solidFill>
            <a:srgbClr val="EAF3F2"/>
          </a:solidFill>
          <a:ln w="15240">
            <a:solidFill>
              <a:srgbClr val="16866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804672" y="2926080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6866F"/>
                </a:solidFill>
              </a:rPr>
              <a:t>ECHELON FLEX™ GST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987552" y="3364992"/>
            <a:ext cx="1920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500" b="1" dirty="0">
                <a:solidFill>
                  <a:srgbClr val="16866F"/>
                </a:solidFill>
              </a:rPr>
              <a:t>0,61%</a:t>
            </a:r>
            <a:endParaRPr lang="en-US" sz="3500" dirty="0"/>
          </a:p>
        </p:txBody>
      </p:sp>
      <p:sp>
        <p:nvSpPr>
          <p:cNvPr id="22" name="Text 20"/>
          <p:cNvSpPr/>
          <p:nvPr/>
        </p:nvSpPr>
        <p:spPr>
          <a:xfrm>
            <a:off x="2651760" y="3493008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73D4C"/>
                </a:solidFill>
              </a:rPr>
              <a:t>3 / 491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078992" y="4133088"/>
            <a:ext cx="3749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073D4C"/>
                </a:solidFill>
              </a:rPr>
              <a:t>Complicanze emostatiche intraospedaliere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7178040" y="2697480"/>
            <a:ext cx="4434840" cy="1965960"/>
          </a:xfrm>
          <a:prstGeom prst="roundRect">
            <a:avLst/>
          </a:prstGeom>
          <a:solidFill>
            <a:srgbClr val="FFF2E8"/>
          </a:solidFill>
          <a:ln w="15240">
            <a:solidFill>
              <a:srgbClr val="E678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7406640" y="2926080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E67824"/>
                </a:solidFill>
              </a:rPr>
              <a:t>SIGNIA™</a:t>
            </a:r>
            <a:endParaRPr lang="en-US" sz="1900" dirty="0"/>
          </a:p>
        </p:txBody>
      </p:sp>
      <p:sp>
        <p:nvSpPr>
          <p:cNvPr id="26" name="Text 24"/>
          <p:cNvSpPr/>
          <p:nvPr/>
        </p:nvSpPr>
        <p:spPr>
          <a:xfrm>
            <a:off x="7589520" y="3364992"/>
            <a:ext cx="1920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500" b="1" dirty="0">
                <a:solidFill>
                  <a:srgbClr val="E67824"/>
                </a:solidFill>
              </a:rPr>
              <a:t>2,24%</a:t>
            </a:r>
            <a:endParaRPr lang="en-US" sz="3500" dirty="0"/>
          </a:p>
        </p:txBody>
      </p:sp>
      <p:sp>
        <p:nvSpPr>
          <p:cNvPr id="27" name="Text 25"/>
          <p:cNvSpPr/>
          <p:nvPr/>
        </p:nvSpPr>
        <p:spPr>
          <a:xfrm>
            <a:off x="9253728" y="3493008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73D4C"/>
                </a:solidFill>
              </a:rPr>
              <a:t>11 / 491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7680960" y="4133088"/>
            <a:ext cx="3749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073D4C"/>
                </a:solidFill>
              </a:rPr>
              <a:t>Complicanze emostatiche intraospedaliere</a:t>
            </a:r>
            <a:endParaRPr lang="en-US" sz="1300" dirty="0"/>
          </a:p>
        </p:txBody>
      </p:sp>
      <p:sp>
        <p:nvSpPr>
          <p:cNvPr id="29" name="Shape 27"/>
          <p:cNvSpPr/>
          <p:nvPr/>
        </p:nvSpPr>
        <p:spPr>
          <a:xfrm>
            <a:off x="2423160" y="4846320"/>
            <a:ext cx="7342632" cy="566928"/>
          </a:xfrm>
          <a:prstGeom prst="roundRect">
            <a:avLst/>
          </a:prstGeom>
          <a:solidFill>
            <a:srgbClr val="073D4C"/>
          </a:solidFill>
          <a:ln w="12700">
            <a:solidFill>
              <a:srgbClr val="073D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2651760" y="5029200"/>
            <a:ext cx="6903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OR 0,28  |  IC 95% 0,13–0,60  |  p=0,0012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576072" y="5596128"/>
            <a:ext cx="7452360" cy="6217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D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777240" y="5806440"/>
            <a:ext cx="1645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E67824"/>
                </a:solidFill>
              </a:rPr>
              <a:t>OUTCOME SECONDARI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2423160" y="5742432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30" b="1" dirty="0">
                <a:solidFill>
                  <a:srgbClr val="073D4C"/>
                </a:solidFill>
              </a:rPr>
              <a:t>Nessuna differenza significativa: leak, costi medi, LOS, OR time e riammissioni</a:t>
            </a:r>
            <a:endParaRPr lang="en-US" sz="1130" dirty="0"/>
          </a:p>
        </p:txBody>
      </p:sp>
      <p:sp>
        <p:nvSpPr>
          <p:cNvPr id="34" name="Shape 32"/>
          <p:cNvSpPr/>
          <p:nvPr/>
        </p:nvSpPr>
        <p:spPr>
          <a:xfrm>
            <a:off x="8247888" y="5596128"/>
            <a:ext cx="3364992" cy="621792"/>
          </a:xfrm>
          <a:prstGeom prst="roundRect">
            <a:avLst/>
          </a:prstGeom>
          <a:solidFill>
            <a:srgbClr val="FFF5ED"/>
          </a:solidFill>
          <a:ln w="12700">
            <a:solidFill>
              <a:srgbClr val="F0B48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8430768" y="5815584"/>
            <a:ext cx="56692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E67824"/>
                </a:solidFill>
              </a:rPr>
              <a:t>LIMITI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9052560" y="5733288"/>
            <a:ext cx="2331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30" b="1" dirty="0">
                <a:solidFill>
                  <a:srgbClr val="073D4C"/>
                </a:solidFill>
              </a:rPr>
              <a:t>Retrospettivo, pochi eventi, sponsor industriale</a:t>
            </a:r>
            <a:endParaRPr lang="en-US" sz="1030" dirty="0"/>
          </a:p>
        </p:txBody>
      </p:sp>
      <p:sp>
        <p:nvSpPr>
          <p:cNvPr id="37" name="Text 35"/>
          <p:cNvSpPr/>
          <p:nvPr/>
        </p:nvSpPr>
        <p:spPr>
          <a:xfrm>
            <a:off x="594360" y="6492240"/>
            <a:ext cx="10972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40" b="1" dirty="0">
                <a:solidFill>
                  <a:srgbClr val="073D4C"/>
                </a:solidFill>
              </a:rPr>
              <a:t>TAKE-HOME: associazione favorevole a GST sul composito emostatico, senza dimostrazione di superiorità causale.</a:t>
            </a:r>
            <a:endParaRPr lang="en-US" sz="1140" dirty="0"/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1C607C46-1C2F-BFDD-BA62-97776B7115D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0" t="1000" r="1000" b="45000"/>
          <a:stretch>
            <a:fillRect/>
          </a:stretch>
        </p:blipFill>
        <p:spPr>
          <a:xfrm>
            <a:off x="8371710" y="96012"/>
            <a:ext cx="3739139" cy="1467612"/>
          </a:xfrm>
          <a:prstGeom prst="roundRect">
            <a:avLst>
              <a:gd name="adj" fmla="val 8000"/>
            </a:avLst>
          </a:prstGeom>
          <a:ln w="12700">
            <a:solidFill>
              <a:srgbClr val="C9DDE3"/>
            </a:solidFill>
          </a:ln>
          <a:effectLst>
            <a:outerShdw blurRad="63500" dist="25400" dir="5400000" rotWithShape="0">
              <a:srgbClr val="0B3B45">
                <a:alpha val="18000"/>
              </a:srgbClr>
            </a:outerShdw>
          </a:effec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073D4C"/>
          </a:solidFill>
          <a:ln w="12700">
            <a:solidFill>
              <a:srgbClr val="073D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02920" y="128016"/>
            <a:ext cx="7863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SUREFORM® | INTUITIVE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8458200" y="192024"/>
            <a:ext cx="3200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D7EEF3"/>
                </a:solidFill>
              </a:rPr>
              <a:t>Stapling robotico intelligente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02920" y="1078992"/>
            <a:ext cx="2403043" cy="2249424"/>
          </a:xfrm>
          <a:prstGeom prst="roundRect">
            <a:avLst>
              <a:gd name="adj" fmla="val 3252"/>
            </a:avLst>
          </a:prstGeom>
          <a:solidFill>
            <a:srgbClr val="FFFFFF"/>
          </a:solidFill>
          <a:ln w="13970">
            <a:solidFill>
              <a:srgbClr val="C9DDE3"/>
            </a:solidFill>
            <a:prstDash val="solid"/>
          </a:ln>
          <a:effectLst>
            <a:outerShdw blurRad="15240" dist="635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644652" y="1280160"/>
            <a:ext cx="374904" cy="438912"/>
          </a:xfrm>
          <a:prstGeom prst="roundRect">
            <a:avLst>
              <a:gd name="adj" fmla="val 12500"/>
            </a:avLst>
          </a:prstGeom>
          <a:solidFill>
            <a:srgbClr val="E67824"/>
          </a:solidFill>
          <a:ln w="12700">
            <a:solidFill>
              <a:srgbClr val="E678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644652" y="1362456"/>
            <a:ext cx="3749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01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116482" y="1289304"/>
            <a:ext cx="160202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10" b="1" dirty="0">
                <a:solidFill>
                  <a:srgbClr val="073D4C"/>
                </a:solidFill>
              </a:rPr>
              <a:t>SMARTFIRE® TECHNOLOGY</a:t>
            </a:r>
            <a:endParaRPr lang="en-US" sz="1610" dirty="0"/>
          </a:p>
        </p:txBody>
      </p:sp>
      <p:sp>
        <p:nvSpPr>
          <p:cNvPr id="9" name="Shape 7"/>
          <p:cNvSpPr/>
          <p:nvPr/>
        </p:nvSpPr>
        <p:spPr>
          <a:xfrm>
            <a:off x="644652" y="1911096"/>
            <a:ext cx="2118665" cy="1"/>
          </a:xfrm>
          <a:prstGeom prst="line">
            <a:avLst/>
          </a:prstGeom>
          <a:noFill/>
          <a:ln w="12700">
            <a:solidFill>
              <a:srgbClr val="DCE8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664769" y="2048256"/>
            <a:ext cx="2053742" cy="10058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340" dirty="0">
                <a:solidFill>
                  <a:srgbClr val="324F59"/>
                </a:solidFill>
              </a:rPr>
              <a:t>Monitora la compressione tissutale prima e durante il firing, regolando automaticamente il processo di graffatura.</a:t>
            </a:r>
            <a:endParaRPr lang="en-US" sz="1340" dirty="0"/>
          </a:p>
        </p:txBody>
      </p:sp>
      <p:sp>
        <p:nvSpPr>
          <p:cNvPr id="11" name="Shape 9"/>
          <p:cNvSpPr/>
          <p:nvPr/>
        </p:nvSpPr>
        <p:spPr>
          <a:xfrm>
            <a:off x="3099816" y="1078992"/>
            <a:ext cx="2403043" cy="2249424"/>
          </a:xfrm>
          <a:prstGeom prst="roundRect">
            <a:avLst>
              <a:gd name="adj" fmla="val 3252"/>
            </a:avLst>
          </a:prstGeom>
          <a:solidFill>
            <a:srgbClr val="FFFFFF"/>
          </a:solidFill>
          <a:ln w="13970">
            <a:solidFill>
              <a:srgbClr val="C9DDE3"/>
            </a:solidFill>
            <a:prstDash val="solid"/>
          </a:ln>
          <a:effectLst>
            <a:outerShdw blurRad="15240" dist="635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3241548" y="1280160"/>
            <a:ext cx="374904" cy="438912"/>
          </a:xfrm>
          <a:prstGeom prst="roundRect">
            <a:avLst>
              <a:gd name="adj" fmla="val 12500"/>
            </a:avLst>
          </a:prstGeom>
          <a:solidFill>
            <a:srgbClr val="E67824"/>
          </a:solidFill>
          <a:ln w="12700">
            <a:solidFill>
              <a:srgbClr val="E678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3241548" y="1362456"/>
            <a:ext cx="3749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02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713378" y="1289304"/>
            <a:ext cx="160202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10" b="1" dirty="0">
                <a:solidFill>
                  <a:srgbClr val="073D4C"/>
                </a:solidFill>
              </a:rPr>
              <a:t>MONITORAGGIO CONTINUO</a:t>
            </a:r>
            <a:endParaRPr lang="en-US" sz="1610" dirty="0"/>
          </a:p>
        </p:txBody>
      </p:sp>
      <p:sp>
        <p:nvSpPr>
          <p:cNvPr id="15" name="Shape 13"/>
          <p:cNvSpPr/>
          <p:nvPr/>
        </p:nvSpPr>
        <p:spPr>
          <a:xfrm>
            <a:off x="3241548" y="1911096"/>
            <a:ext cx="2118665" cy="1"/>
          </a:xfrm>
          <a:prstGeom prst="line">
            <a:avLst/>
          </a:prstGeom>
          <a:noFill/>
          <a:ln w="12700">
            <a:solidFill>
              <a:srgbClr val="DCE8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3260750" y="2048256"/>
            <a:ext cx="2053742" cy="10058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340" dirty="0">
                <a:solidFill>
                  <a:srgbClr val="324F59"/>
                </a:solidFill>
              </a:rPr>
              <a:t>Esegue misurazioni continue durante la formazione delle graffe e la transezione per adattare il firing al tessuto.</a:t>
            </a:r>
            <a:endParaRPr lang="en-US" sz="1340" dirty="0"/>
          </a:p>
        </p:txBody>
      </p:sp>
      <p:sp>
        <p:nvSpPr>
          <p:cNvPr id="17" name="Shape 15"/>
          <p:cNvSpPr/>
          <p:nvPr/>
        </p:nvSpPr>
        <p:spPr>
          <a:xfrm>
            <a:off x="5689397" y="1078992"/>
            <a:ext cx="2403043" cy="2249424"/>
          </a:xfrm>
          <a:prstGeom prst="roundRect">
            <a:avLst>
              <a:gd name="adj" fmla="val 3252"/>
            </a:avLst>
          </a:prstGeom>
          <a:solidFill>
            <a:srgbClr val="FFFFFF"/>
          </a:solidFill>
          <a:ln w="13970">
            <a:solidFill>
              <a:srgbClr val="C9DDE3"/>
            </a:solidFill>
            <a:prstDash val="solid"/>
          </a:ln>
          <a:effectLst>
            <a:outerShdw blurRad="15240" dist="635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5832043" y="1280160"/>
            <a:ext cx="374904" cy="438912"/>
          </a:xfrm>
          <a:prstGeom prst="roundRect">
            <a:avLst>
              <a:gd name="adj" fmla="val 12500"/>
            </a:avLst>
          </a:prstGeom>
          <a:solidFill>
            <a:srgbClr val="E67824"/>
          </a:solidFill>
          <a:ln w="12700">
            <a:solidFill>
              <a:srgbClr val="E678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5832043" y="1362456"/>
            <a:ext cx="3749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03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6302959" y="1289304"/>
            <a:ext cx="160202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10" b="1" dirty="0">
                <a:solidFill>
                  <a:srgbClr val="073D4C"/>
                </a:solidFill>
              </a:rPr>
              <a:t>CONTROLLO DALLA CONSOLE</a:t>
            </a:r>
            <a:endParaRPr lang="en-US" sz="1610" dirty="0"/>
          </a:p>
        </p:txBody>
      </p:sp>
      <p:sp>
        <p:nvSpPr>
          <p:cNvPr id="21" name="Shape 19"/>
          <p:cNvSpPr/>
          <p:nvPr/>
        </p:nvSpPr>
        <p:spPr>
          <a:xfrm>
            <a:off x="5832043" y="1911096"/>
            <a:ext cx="2118665" cy="1"/>
          </a:xfrm>
          <a:prstGeom prst="line">
            <a:avLst/>
          </a:prstGeom>
          <a:noFill/>
          <a:ln w="12700">
            <a:solidFill>
              <a:srgbClr val="DCE8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5851246" y="2048256"/>
            <a:ext cx="2053742" cy="10058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340" dirty="0">
                <a:solidFill>
                  <a:srgbClr val="324F59"/>
                </a:solidFill>
              </a:rPr>
              <a:t>Manovra, posizionamento e firing sono controllati dal chirurgo attraverso la console del sistema da Vinci.</a:t>
            </a:r>
            <a:endParaRPr lang="en-US" sz="1340" dirty="0"/>
          </a:p>
        </p:txBody>
      </p:sp>
      <p:sp>
        <p:nvSpPr>
          <p:cNvPr id="23" name="Shape 21"/>
          <p:cNvSpPr/>
          <p:nvPr/>
        </p:nvSpPr>
        <p:spPr>
          <a:xfrm>
            <a:off x="502920" y="3730752"/>
            <a:ext cx="2403043" cy="2249424"/>
          </a:xfrm>
          <a:prstGeom prst="roundRect">
            <a:avLst>
              <a:gd name="adj" fmla="val 3252"/>
            </a:avLst>
          </a:prstGeom>
          <a:solidFill>
            <a:srgbClr val="FFFFFF"/>
          </a:solidFill>
          <a:ln w="13970">
            <a:solidFill>
              <a:srgbClr val="C9DDE3"/>
            </a:solidFill>
            <a:prstDash val="solid"/>
          </a:ln>
          <a:effectLst>
            <a:outerShdw blurRad="15240" dist="635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644652" y="3931920"/>
            <a:ext cx="374904" cy="438912"/>
          </a:xfrm>
          <a:prstGeom prst="roundRect">
            <a:avLst>
              <a:gd name="adj" fmla="val 12500"/>
            </a:avLst>
          </a:prstGeom>
          <a:solidFill>
            <a:srgbClr val="E67824"/>
          </a:solidFill>
          <a:ln w="12700">
            <a:solidFill>
              <a:srgbClr val="E678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644652" y="4014216"/>
            <a:ext cx="3749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04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1116482" y="3941064"/>
            <a:ext cx="160202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10" b="1" dirty="0">
                <a:solidFill>
                  <a:srgbClr val="073D4C"/>
                </a:solidFill>
              </a:rPr>
              <a:t>ARTICOLAZIONE A 120°</a:t>
            </a:r>
            <a:endParaRPr lang="en-US" sz="1610" dirty="0"/>
          </a:p>
        </p:txBody>
      </p:sp>
      <p:sp>
        <p:nvSpPr>
          <p:cNvPr id="27" name="Shape 25"/>
          <p:cNvSpPr/>
          <p:nvPr/>
        </p:nvSpPr>
        <p:spPr>
          <a:xfrm>
            <a:off x="644652" y="4562856"/>
            <a:ext cx="2118665" cy="1"/>
          </a:xfrm>
          <a:prstGeom prst="line">
            <a:avLst/>
          </a:prstGeom>
          <a:noFill/>
          <a:ln w="12700">
            <a:solidFill>
              <a:srgbClr val="DCE8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664769" y="4700016"/>
            <a:ext cx="2053742" cy="10058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340" dirty="0">
                <a:solidFill>
                  <a:srgbClr val="324F59"/>
                </a:solidFill>
              </a:rPr>
              <a:t>Il cono di articolazione amplia la libertà di approccio al tessuto e la manovrabilità negli spazi anatomici profondi.</a:t>
            </a:r>
            <a:endParaRPr lang="en-US" sz="1340" dirty="0"/>
          </a:p>
        </p:txBody>
      </p:sp>
      <p:sp>
        <p:nvSpPr>
          <p:cNvPr id="29" name="Shape 27"/>
          <p:cNvSpPr/>
          <p:nvPr/>
        </p:nvSpPr>
        <p:spPr>
          <a:xfrm>
            <a:off x="3099816" y="3730752"/>
            <a:ext cx="2403043" cy="2249424"/>
          </a:xfrm>
          <a:prstGeom prst="roundRect">
            <a:avLst>
              <a:gd name="adj" fmla="val 3252"/>
            </a:avLst>
          </a:prstGeom>
          <a:solidFill>
            <a:srgbClr val="FFFFFF"/>
          </a:solidFill>
          <a:ln w="13970">
            <a:solidFill>
              <a:srgbClr val="C9DDE3"/>
            </a:solidFill>
            <a:prstDash val="solid"/>
          </a:ln>
          <a:effectLst>
            <a:outerShdw blurRad="15240" dist="635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3241548" y="3931920"/>
            <a:ext cx="374904" cy="438912"/>
          </a:xfrm>
          <a:prstGeom prst="roundRect">
            <a:avLst>
              <a:gd name="adj" fmla="val 12500"/>
            </a:avLst>
          </a:prstGeom>
          <a:solidFill>
            <a:srgbClr val="E67824"/>
          </a:solidFill>
          <a:ln w="12700">
            <a:solidFill>
              <a:srgbClr val="E678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3241548" y="4014216"/>
            <a:ext cx="3749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05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3713378" y="3941064"/>
            <a:ext cx="160202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1610" b="1" dirty="0">
                <a:solidFill>
                  <a:srgbClr val="073D4C"/>
                </a:solidFill>
              </a:rPr>
              <a:t>RIDUZIONE DELLA TENSIONE</a:t>
            </a:r>
            <a:endParaRPr lang="en-US" sz="1610" dirty="0"/>
          </a:p>
        </p:txBody>
      </p:sp>
      <p:sp>
        <p:nvSpPr>
          <p:cNvPr id="33" name="Shape 31"/>
          <p:cNvSpPr/>
          <p:nvPr/>
        </p:nvSpPr>
        <p:spPr>
          <a:xfrm>
            <a:off x="3241548" y="4562856"/>
            <a:ext cx="2118665" cy="1"/>
          </a:xfrm>
          <a:prstGeom prst="line">
            <a:avLst/>
          </a:prstGeom>
          <a:noFill/>
          <a:ln w="12700">
            <a:solidFill>
              <a:srgbClr val="DCE8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3260750" y="4700016"/>
            <a:ext cx="2053742" cy="10058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340" dirty="0">
                <a:solidFill>
                  <a:srgbClr val="324F59"/>
                </a:solidFill>
              </a:rPr>
              <a:t>Consente di raggiungere il tessuto nella sua posizione naturale, riducendo la necessità di trazione verso la suturatrice.</a:t>
            </a:r>
            <a:endParaRPr lang="en-US" sz="1340" dirty="0"/>
          </a:p>
        </p:txBody>
      </p:sp>
      <p:sp>
        <p:nvSpPr>
          <p:cNvPr id="35" name="Shape 33"/>
          <p:cNvSpPr/>
          <p:nvPr/>
        </p:nvSpPr>
        <p:spPr>
          <a:xfrm>
            <a:off x="5689397" y="3730752"/>
            <a:ext cx="2403043" cy="2249424"/>
          </a:xfrm>
          <a:prstGeom prst="roundRect">
            <a:avLst>
              <a:gd name="adj" fmla="val 3252"/>
            </a:avLst>
          </a:prstGeom>
          <a:solidFill>
            <a:srgbClr val="FFFFFF"/>
          </a:solidFill>
          <a:ln w="13970">
            <a:solidFill>
              <a:srgbClr val="C9DDE3"/>
            </a:solidFill>
            <a:prstDash val="solid"/>
          </a:ln>
          <a:effectLst>
            <a:outerShdw blurRad="15240" dist="635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6" name="Shape 34"/>
          <p:cNvSpPr/>
          <p:nvPr/>
        </p:nvSpPr>
        <p:spPr>
          <a:xfrm>
            <a:off x="5832043" y="3931920"/>
            <a:ext cx="374904" cy="438912"/>
          </a:xfrm>
          <a:prstGeom prst="roundRect">
            <a:avLst>
              <a:gd name="adj" fmla="val 12500"/>
            </a:avLst>
          </a:prstGeom>
          <a:solidFill>
            <a:srgbClr val="E67824"/>
          </a:solidFill>
          <a:ln w="12700">
            <a:solidFill>
              <a:srgbClr val="E678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35"/>
          <p:cNvSpPr/>
          <p:nvPr/>
        </p:nvSpPr>
        <p:spPr>
          <a:xfrm>
            <a:off x="5832043" y="4014216"/>
            <a:ext cx="3749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06</a:t>
            </a:r>
            <a:endParaRPr lang="en-US" sz="1200" dirty="0"/>
          </a:p>
        </p:txBody>
      </p:sp>
      <p:sp>
        <p:nvSpPr>
          <p:cNvPr id="38" name="Text 36"/>
          <p:cNvSpPr/>
          <p:nvPr/>
        </p:nvSpPr>
        <p:spPr>
          <a:xfrm>
            <a:off x="6302959" y="3941064"/>
            <a:ext cx="160202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10" b="1" dirty="0">
                <a:solidFill>
                  <a:srgbClr val="073D4C"/>
                </a:solidFill>
              </a:rPr>
              <a:t>INTEGRAZIONE ROBOTICA</a:t>
            </a:r>
            <a:endParaRPr lang="en-US" sz="1610" dirty="0"/>
          </a:p>
        </p:txBody>
      </p:sp>
      <p:sp>
        <p:nvSpPr>
          <p:cNvPr id="39" name="Shape 37"/>
          <p:cNvSpPr/>
          <p:nvPr/>
        </p:nvSpPr>
        <p:spPr>
          <a:xfrm>
            <a:off x="5832043" y="4562856"/>
            <a:ext cx="2118665" cy="1"/>
          </a:xfrm>
          <a:prstGeom prst="line">
            <a:avLst/>
          </a:prstGeom>
          <a:noFill/>
          <a:ln w="12700">
            <a:solidFill>
              <a:srgbClr val="DCE8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38"/>
          <p:cNvSpPr/>
          <p:nvPr/>
        </p:nvSpPr>
        <p:spPr>
          <a:xfrm>
            <a:off x="5851246" y="4700016"/>
            <a:ext cx="2053742" cy="10058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340" dirty="0">
                <a:solidFill>
                  <a:srgbClr val="324F59"/>
                </a:solidFill>
              </a:rPr>
              <a:t>Piattaforma di stapling completamente integrata con i sistemi da Vinci e progettata per il controllo robotico.</a:t>
            </a:r>
            <a:endParaRPr lang="en-US" sz="1340" dirty="0"/>
          </a:p>
        </p:txBody>
      </p:sp>
      <p:sp>
        <p:nvSpPr>
          <p:cNvPr id="41" name="Text 39"/>
          <p:cNvSpPr/>
          <p:nvPr/>
        </p:nvSpPr>
        <p:spPr>
          <a:xfrm>
            <a:off x="530352" y="6291072"/>
            <a:ext cx="78638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40" dirty="0">
                <a:solidFill>
                  <a:srgbClr val="E67824"/>
                </a:solidFill>
              </a:rPr>
              <a:t>SINTESI</a:t>
            </a:r>
            <a:endParaRPr lang="en-US" sz="1000" dirty="0"/>
          </a:p>
        </p:txBody>
      </p:sp>
      <p:sp>
        <p:nvSpPr>
          <p:cNvPr id="42" name="Text 40"/>
          <p:cNvSpPr/>
          <p:nvPr/>
        </p:nvSpPr>
        <p:spPr>
          <a:xfrm>
            <a:off x="1353312" y="6217920"/>
            <a:ext cx="10012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73D4C"/>
                </a:solidFill>
              </a:rPr>
              <a:t>SureForm combina controllo robotico, articolazione wristed e SmartFire® per adattare il firing alla compressione del tessuto.</a:t>
            </a:r>
            <a:endParaRPr lang="en-US" sz="1300" dirty="0"/>
          </a:p>
        </p:txBody>
      </p:sp>
      <p:sp>
        <p:nvSpPr>
          <p:cNvPr id="43" name="Text 41"/>
          <p:cNvSpPr/>
          <p:nvPr/>
        </p:nvSpPr>
        <p:spPr>
          <a:xfrm>
            <a:off x="530352" y="6647688"/>
            <a:ext cx="10789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30" dirty="0">
                <a:solidFill>
                  <a:srgbClr val="688089"/>
                </a:solidFill>
              </a:rPr>
              <a:t>Sintesi delle caratteristiche dichiarate dal produttore. Consultare sempre IFU, indicazioni e compatibilità del sistema.</a:t>
            </a:r>
            <a:endParaRPr lang="en-US" sz="830" dirty="0"/>
          </a:p>
        </p:txBody>
      </p:sp>
      <p:sp>
        <p:nvSpPr>
          <p:cNvPr id="60" name="Shape 50"/>
          <p:cNvSpPr/>
          <p:nvPr/>
        </p:nvSpPr>
        <p:spPr>
          <a:xfrm>
            <a:off x="8275320" y="1078992"/>
            <a:ext cx="3410712" cy="4901184"/>
          </a:xfrm>
          <a:prstGeom prst="roundRect">
            <a:avLst>
              <a:gd name="adj" fmla="val 3252"/>
            </a:avLst>
          </a:prstGeom>
          <a:solidFill>
            <a:srgbClr val="FFFFFF"/>
          </a:solidFill>
          <a:ln w="13970">
            <a:solidFill>
              <a:srgbClr val="C9DDE3"/>
            </a:solidFill>
            <a:prstDash val="solid"/>
          </a:ln>
          <a:effectLst>
            <a:outerShdw blurRad="15240" dist="635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A931A044-4F03-0E6D-BA4C-AA01F583DA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0516" y="1536192"/>
            <a:ext cx="2560320" cy="2560320"/>
          </a:xfrm>
          <a:prstGeom prst="rect">
            <a:avLst/>
          </a:prstGeom>
        </p:spPr>
      </p:pic>
      <p:sp>
        <p:nvSpPr>
          <p:cNvPr id="61" name="Text 51"/>
          <p:cNvSpPr txBox="1"/>
          <p:nvPr/>
        </p:nvSpPr>
        <p:spPr>
          <a:xfrm>
            <a:off x="8458200" y="4389120"/>
            <a:ext cx="3044952" cy="11887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ctr"/>
            <a:r>
              <a:rPr lang="it-IT" sz="1100" b="1" spc="120" dirty="0">
                <a:solidFill>
                  <a:srgbClr val="0E3D4A"/>
                </a:solidFill>
              </a:rPr>
              <a:t>SUREFORM®</a:t>
            </a:r>
          </a:p>
          <a:p>
            <a:pPr algn="ctr"/>
            <a:r>
              <a:rPr lang="it-IT" sz="900" dirty="0">
                <a:solidFill>
                  <a:srgbClr val="5A7683"/>
                </a:solidFill>
              </a:rPr>
              <a:t>Cono di articolazione a 120° della suturatrice robotica integrata da Vinci.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29DB7FC-D716-8F37-1F0C-E6374FF59C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5682" y="628358"/>
            <a:ext cx="4980638" cy="20065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C3AFAF0-20A8-EDFA-0D16-CDCA977310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473" y="2772407"/>
            <a:ext cx="5902416" cy="35266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7390EC6-C5B1-2843-B356-77DFF5CD524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136"/>
          <a:stretch/>
        </p:blipFill>
        <p:spPr>
          <a:xfrm>
            <a:off x="6146999" y="2983753"/>
            <a:ext cx="5566526" cy="335433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C79BAE6-19BC-689B-77BC-EAAE383C657E}"/>
              </a:ext>
            </a:extLst>
          </p:cNvPr>
          <p:cNvSpPr txBox="1"/>
          <p:nvPr/>
        </p:nvSpPr>
        <p:spPr>
          <a:xfrm>
            <a:off x="1588" y="40858"/>
            <a:ext cx="26420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>
                <a:solidFill>
                  <a:schemeClr val="bg1"/>
                </a:solidFill>
              </a:rPr>
              <a:t>Prof. Vincenzo Pilone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46221B-AC02-A237-2CCF-D1EA4668875F}"/>
              </a:ext>
            </a:extLst>
          </p:cNvPr>
          <p:cNvSpPr txBox="1"/>
          <p:nvPr/>
        </p:nvSpPr>
        <p:spPr>
          <a:xfrm>
            <a:off x="27272" y="6560198"/>
            <a:ext cx="1381276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333" b="1" dirty="0"/>
              <a:t>Antonio Vitiello</a:t>
            </a:r>
            <a:endParaRPr lang="en-GB" sz="1333" b="1" dirty="0"/>
          </a:p>
        </p:txBody>
      </p:sp>
    </p:spTree>
    <p:extLst>
      <p:ext uri="{BB962C8B-B14F-4D97-AF65-F5344CB8AC3E}">
        <p14:creationId xmlns:p14="http://schemas.microsoft.com/office/powerpoint/2010/main" val="7073091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2B127-570F-4BCA-52F9-F8A79B5E2C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56D443B-3180-9A1D-ED9D-E300AB6DCB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341" y="3719832"/>
            <a:ext cx="5329198" cy="290441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B1EFDE8-D7BB-7CDE-60CB-082F1B7CEE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849" y="497640"/>
            <a:ext cx="5425351" cy="23871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E52A239-14E3-22AE-B9D2-F673BC2F8F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201" y="1042023"/>
            <a:ext cx="5718988" cy="49857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9E0B275-63E1-8A38-F626-C68286465457}"/>
              </a:ext>
            </a:extLst>
          </p:cNvPr>
          <p:cNvSpPr/>
          <p:nvPr/>
        </p:nvSpPr>
        <p:spPr>
          <a:xfrm>
            <a:off x="11174677" y="1854611"/>
            <a:ext cx="507868" cy="192989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25C3FF8-2C78-C15B-9F01-15D68E9BDDD1}"/>
              </a:ext>
            </a:extLst>
          </p:cNvPr>
          <p:cNvSpPr/>
          <p:nvPr/>
        </p:nvSpPr>
        <p:spPr>
          <a:xfrm>
            <a:off x="8330619" y="1854611"/>
            <a:ext cx="3351927" cy="30472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DF5321C-868C-E884-B307-F1FC8674D120}"/>
              </a:ext>
            </a:extLst>
          </p:cNvPr>
          <p:cNvSpPr/>
          <p:nvPr/>
        </p:nvSpPr>
        <p:spPr>
          <a:xfrm>
            <a:off x="8076684" y="5155751"/>
            <a:ext cx="3453500" cy="30472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FC1922E-9358-216E-3D91-5A7CA26D5D78}"/>
              </a:ext>
            </a:extLst>
          </p:cNvPr>
          <p:cNvSpPr txBox="1"/>
          <p:nvPr/>
        </p:nvSpPr>
        <p:spPr>
          <a:xfrm>
            <a:off x="27272" y="6560198"/>
            <a:ext cx="1380506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333" b="1" dirty="0"/>
              <a:t>Antonio Vitiello</a:t>
            </a:r>
            <a:endParaRPr lang="en-GB" sz="1333" b="1" dirty="0"/>
          </a:p>
        </p:txBody>
      </p:sp>
    </p:spTree>
    <p:extLst>
      <p:ext uri="{BB962C8B-B14F-4D97-AF65-F5344CB8AC3E}">
        <p14:creationId xmlns:p14="http://schemas.microsoft.com/office/powerpoint/2010/main" val="39459449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200A8-0F76-FE77-DEE0-01AB44BBFD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3AC3F14-9490-F67B-003E-873931D078EB}"/>
              </a:ext>
            </a:extLst>
          </p:cNvPr>
          <p:cNvSpPr txBox="1"/>
          <p:nvPr/>
        </p:nvSpPr>
        <p:spPr>
          <a:xfrm>
            <a:off x="27273" y="6560198"/>
            <a:ext cx="1372427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09448"/>
            <a:r>
              <a:rPr lang="it-IT" sz="1333" b="1" dirty="0">
                <a:solidFill>
                  <a:prstClr val="white"/>
                </a:solidFill>
                <a:latin typeface="Calibri"/>
              </a:rPr>
              <a:t>Antonio Vitiello  </a:t>
            </a:r>
            <a:endParaRPr lang="en-GB" sz="1333" b="1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8F3DCC-61E8-1A89-4918-FBD612883C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6909" y="870683"/>
            <a:ext cx="4278786" cy="15820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276CBBB-7CEA-9A74-B3D6-4BFE05896B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772" y="2842611"/>
            <a:ext cx="5462817" cy="346908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C3EC1E8-6DA6-E8FC-5BCF-85F6286132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7529" y="2932690"/>
            <a:ext cx="3469461" cy="31820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051118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56CDB0-3280-CAD9-FF7F-B35EB8E42E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E9A2D90F-1FF8-CD05-353F-E26F8D0A88AA}"/>
              </a:ext>
            </a:extLst>
          </p:cNvPr>
          <p:cNvSpPr txBox="1"/>
          <p:nvPr/>
        </p:nvSpPr>
        <p:spPr>
          <a:xfrm>
            <a:off x="27273" y="6560198"/>
            <a:ext cx="1372427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09448"/>
            <a:r>
              <a:rPr lang="it-IT" sz="1333" b="1" dirty="0">
                <a:solidFill>
                  <a:prstClr val="white"/>
                </a:solidFill>
                <a:latin typeface="Calibri"/>
              </a:rPr>
              <a:t>Antonio Vitiello  </a:t>
            </a:r>
            <a:endParaRPr lang="en-GB" sz="1333" b="1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BF0341-B9F9-0E9F-E550-2F5FD20064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61" y="1807764"/>
            <a:ext cx="4609481" cy="19660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09C8A13-764C-DB87-9644-195F58780DEF}"/>
              </a:ext>
            </a:extLst>
          </p:cNvPr>
          <p:cNvSpPr txBox="1"/>
          <p:nvPr/>
        </p:nvSpPr>
        <p:spPr>
          <a:xfrm>
            <a:off x="1252873" y="4996878"/>
            <a:ext cx="9609221" cy="10752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fontAlgn="t">
              <a:lnSpc>
                <a:spcPts val="15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robotic RYGB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riduce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le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complicanze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maggiori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rispetto al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laparoscopico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285750" indent="-285750" fontAlgn="t">
              <a:lnSpc>
                <a:spcPts val="1500"/>
              </a:lnSpc>
              <a:buFont typeface="Wingdings" panose="05000000000000000000" pitchFamily="2" charset="2"/>
              <a:buChar char="Ø"/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fontAlgn="t">
              <a:lnSpc>
                <a:spcPts val="1500"/>
              </a:lnSpc>
              <a:buFont typeface="Wingdings" panose="05000000000000000000" pitchFamily="2" charset="2"/>
              <a:buChar char="Ø"/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fontAlgn="t">
              <a:lnSpc>
                <a:spcPts val="15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Il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beneficio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clinico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è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controbilanciato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da tempi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operatori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più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lunghi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da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una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maggiore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probabilità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di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riammissione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entro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30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giorni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7700BB9-23CB-70D4-D75F-5AC8836F00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8725" y="1657420"/>
            <a:ext cx="4858428" cy="20767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62815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100" name="BG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01" name="Header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0E3D4A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02" name="Title"/>
          <p:cNvSpPr txBox="1"/>
          <p:nvPr/>
        </p:nvSpPr>
        <p:spPr>
          <a:xfrm>
            <a:off x="502920" y="192024"/>
            <a:ext cx="7863840" cy="41148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it-IT" sz="1800" b="1" i="0" spc="60">
                <a:solidFill>
                  <a:srgbClr val="FFFFFF"/>
                </a:solidFill>
              </a:rPr>
              <a:t>CONCLUSIONI</a:t>
            </a:r>
          </a:p>
        </p:txBody>
      </p:sp>
      <p:sp>
        <p:nvSpPr>
          <p:cNvPr id="103" name="Kicker"/>
          <p:cNvSpPr txBox="1"/>
          <p:nvPr/>
        </p:nvSpPr>
        <p:spPr>
          <a:xfrm>
            <a:off x="8458200" y="246888"/>
            <a:ext cx="3227832" cy="310896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r"/>
            <a:r>
              <a:rPr lang="it-IT" sz="1100" b="0" i="0" spc="0">
                <a:solidFill>
                  <a:srgbClr val="D7EEF3"/>
                </a:solidFill>
              </a:rPr>
              <a:t>Messaggi chiave</a:t>
            </a:r>
          </a:p>
        </p:txBody>
      </p:sp>
      <p:sp>
        <p:nvSpPr>
          <p:cNvPr id="200" name="Card0"/>
          <p:cNvSpPr/>
          <p:nvPr/>
        </p:nvSpPr>
        <p:spPr>
          <a:xfrm>
            <a:off x="502920" y="1078992"/>
            <a:ext cx="5532120" cy="1920240"/>
          </a:xfrm>
          <a:prstGeom prst="roundRect">
            <a:avLst>
              <a:gd name="adj" fmla="val 3252"/>
            </a:avLst>
          </a:prstGeom>
          <a:solidFill>
            <a:srgbClr val="FFFFFF"/>
          </a:solidFill>
          <a:ln w="13970">
            <a:solidFill>
              <a:srgbClr val="C9DDE3"/>
            </a:solidFill>
          </a:ln>
          <a:effectLst>
            <a:outerShdw blurRad="15240" dist="635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201" name="Badge0"/>
          <p:cNvSpPr/>
          <p:nvPr/>
        </p:nvSpPr>
        <p:spPr>
          <a:xfrm>
            <a:off x="777240" y="1335024"/>
            <a:ext cx="402336" cy="402336"/>
          </a:xfrm>
          <a:prstGeom prst="roundRect">
            <a:avLst>
              <a:gd name="adj" fmla="val 16667"/>
            </a:avLst>
          </a:prstGeom>
          <a:solidFill>
            <a:srgbClr val="E67824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02" name="Num0"/>
          <p:cNvSpPr txBox="1"/>
          <p:nvPr/>
        </p:nvSpPr>
        <p:spPr>
          <a:xfrm>
            <a:off x="777240" y="1426464"/>
            <a:ext cx="402336" cy="237744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ctr"/>
            <a:r>
              <a:rPr lang="it-IT" sz="900" b="1" i="0" spc="0">
                <a:solidFill>
                  <a:srgbClr val="FFFFFF"/>
                </a:solidFill>
              </a:rPr>
              <a:t>01</a:t>
            </a:r>
          </a:p>
        </p:txBody>
      </p:sp>
      <p:sp>
        <p:nvSpPr>
          <p:cNvPr id="203" name="Head0"/>
          <p:cNvSpPr txBox="1"/>
          <p:nvPr/>
        </p:nvSpPr>
        <p:spPr>
          <a:xfrm>
            <a:off x="1344168" y="1389888"/>
            <a:ext cx="4416552" cy="384048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it-IT" sz="1200" b="1" i="0" spc="20">
                <a:solidFill>
                  <a:srgbClr val="0E3D4A"/>
                </a:solidFill>
              </a:rPr>
              <a:t>ICG: SICURO, RAPIDO, RIPRODUCIBILE</a:t>
            </a:r>
          </a:p>
        </p:txBody>
      </p:sp>
      <p:sp>
        <p:nvSpPr>
          <p:cNvPr id="204" name="Div0"/>
          <p:cNvSpPr/>
          <p:nvPr/>
        </p:nvSpPr>
        <p:spPr>
          <a:xfrm>
            <a:off x="777240" y="1975104"/>
            <a:ext cx="4983480" cy="10973"/>
          </a:xfrm>
          <a:prstGeom prst="rect">
            <a:avLst/>
          </a:prstGeom>
          <a:solidFill>
            <a:srgbClr val="C9DDE3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05" name="Body0"/>
          <p:cNvSpPr txBox="1"/>
          <p:nvPr/>
        </p:nvSpPr>
        <p:spPr>
          <a:xfrm>
            <a:off x="777240" y="2121408"/>
            <a:ext cx="4983480" cy="713232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it-IT" sz="1000" b="0" i="0" spc="0">
                <a:solidFill>
                  <a:srgbClr val="24505E"/>
                </a:solidFill>
              </a:rPr>
              <a:t>Nessuna complicanza attribuibile al verde di indocianina: pochi minuti aggiunti, curva di apprendimento breve, integrazione immediata nel flusso operatorio.</a:t>
            </a:r>
          </a:p>
        </p:txBody>
      </p:sp>
      <p:sp>
        <p:nvSpPr>
          <p:cNvPr id="206" name="Card1"/>
          <p:cNvSpPr/>
          <p:nvPr/>
        </p:nvSpPr>
        <p:spPr>
          <a:xfrm>
            <a:off x="6153912" y="1078992"/>
            <a:ext cx="5532120" cy="1920240"/>
          </a:xfrm>
          <a:prstGeom prst="roundRect">
            <a:avLst>
              <a:gd name="adj" fmla="val 3252"/>
            </a:avLst>
          </a:prstGeom>
          <a:solidFill>
            <a:srgbClr val="FFFFFF"/>
          </a:solidFill>
          <a:ln w="13970">
            <a:solidFill>
              <a:srgbClr val="C9DDE3"/>
            </a:solidFill>
          </a:ln>
          <a:effectLst>
            <a:outerShdw blurRad="15240" dist="635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207" name="Badge1"/>
          <p:cNvSpPr/>
          <p:nvPr/>
        </p:nvSpPr>
        <p:spPr>
          <a:xfrm>
            <a:off x="6428232" y="1335024"/>
            <a:ext cx="402336" cy="402336"/>
          </a:xfrm>
          <a:prstGeom prst="roundRect">
            <a:avLst>
              <a:gd name="adj" fmla="val 16667"/>
            </a:avLst>
          </a:prstGeom>
          <a:solidFill>
            <a:srgbClr val="E67824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08" name="Num1"/>
          <p:cNvSpPr txBox="1"/>
          <p:nvPr/>
        </p:nvSpPr>
        <p:spPr>
          <a:xfrm>
            <a:off x="6428232" y="1426464"/>
            <a:ext cx="402336" cy="237744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ctr"/>
            <a:r>
              <a:rPr lang="it-IT" sz="900" b="1" i="0" spc="0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209" name="Head1"/>
          <p:cNvSpPr txBox="1"/>
          <p:nvPr/>
        </p:nvSpPr>
        <p:spPr>
          <a:xfrm>
            <a:off x="6995160" y="1389888"/>
            <a:ext cx="4416552" cy="384048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it-IT" sz="1200" b="1" i="0" spc="20">
                <a:solidFill>
                  <a:srgbClr val="0E3D4A"/>
                </a:solidFill>
              </a:rPr>
              <a:t>CAMBIA LA CONDOTTA INTRAOPERATORIA</a:t>
            </a:r>
          </a:p>
        </p:txBody>
      </p:sp>
      <p:sp>
        <p:nvSpPr>
          <p:cNvPr id="210" name="Div1"/>
          <p:cNvSpPr/>
          <p:nvPr/>
        </p:nvSpPr>
        <p:spPr>
          <a:xfrm>
            <a:off x="6428232" y="1975104"/>
            <a:ext cx="4983480" cy="10973"/>
          </a:xfrm>
          <a:prstGeom prst="rect">
            <a:avLst/>
          </a:prstGeom>
          <a:solidFill>
            <a:srgbClr val="C9DDE3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11" name="Body1"/>
          <p:cNvSpPr txBox="1"/>
          <p:nvPr/>
        </p:nvSpPr>
        <p:spPr>
          <a:xfrm>
            <a:off x="6428232" y="2121408"/>
            <a:ext cx="4983480" cy="713232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it-IT" sz="1000" b="0" i="0" spc="0">
                <a:solidFill>
                  <a:srgbClr val="24505E"/>
                </a:solidFill>
              </a:rPr>
              <a:t>In una quota selezionata di casi la fluorescenza porta a rivedere la linea di sezione, rinforzare le aree ipoperfuse o riposizionare il sito dell’anastomosi.</a:t>
            </a:r>
          </a:p>
        </p:txBody>
      </p:sp>
      <p:sp>
        <p:nvSpPr>
          <p:cNvPr id="212" name="Card2"/>
          <p:cNvSpPr/>
          <p:nvPr/>
        </p:nvSpPr>
        <p:spPr>
          <a:xfrm>
            <a:off x="502920" y="3127248"/>
            <a:ext cx="5532120" cy="1920240"/>
          </a:xfrm>
          <a:prstGeom prst="roundRect">
            <a:avLst>
              <a:gd name="adj" fmla="val 3252"/>
            </a:avLst>
          </a:prstGeom>
          <a:solidFill>
            <a:srgbClr val="FFFFFF"/>
          </a:solidFill>
          <a:ln w="13970">
            <a:solidFill>
              <a:srgbClr val="C9DDE3"/>
            </a:solidFill>
          </a:ln>
          <a:effectLst>
            <a:outerShdw blurRad="15240" dist="635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213" name="Badge2"/>
          <p:cNvSpPr/>
          <p:nvPr/>
        </p:nvSpPr>
        <p:spPr>
          <a:xfrm>
            <a:off x="777240" y="3383280"/>
            <a:ext cx="402336" cy="402336"/>
          </a:xfrm>
          <a:prstGeom prst="roundRect">
            <a:avLst>
              <a:gd name="adj" fmla="val 16667"/>
            </a:avLst>
          </a:prstGeom>
          <a:solidFill>
            <a:srgbClr val="E67824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14" name="Num2"/>
          <p:cNvSpPr txBox="1"/>
          <p:nvPr/>
        </p:nvSpPr>
        <p:spPr>
          <a:xfrm>
            <a:off x="777240" y="3474720"/>
            <a:ext cx="402336" cy="237744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ctr"/>
            <a:r>
              <a:rPr lang="it-IT" sz="900" b="1" i="0" spc="0">
                <a:solidFill>
                  <a:srgbClr val="FFFFFF"/>
                </a:solidFill>
              </a:rPr>
              <a:t>03</a:t>
            </a:r>
          </a:p>
        </p:txBody>
      </p:sp>
      <p:sp>
        <p:nvSpPr>
          <p:cNvPr id="215" name="Head2"/>
          <p:cNvSpPr txBox="1"/>
          <p:nvPr/>
        </p:nvSpPr>
        <p:spPr>
          <a:xfrm>
            <a:off x="1344168" y="3438144"/>
            <a:ext cx="4416552" cy="384048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it-IT" sz="1200" b="1" i="0" spc="20">
                <a:solidFill>
                  <a:srgbClr val="0E3D4A"/>
                </a:solidFill>
              </a:rPr>
              <a:t>SUTURATRICI INTELLIGENTI: IL SECONDO PILASTRO</a:t>
            </a:r>
          </a:p>
        </p:txBody>
      </p:sp>
      <p:sp>
        <p:nvSpPr>
          <p:cNvPr id="216" name="Div2"/>
          <p:cNvSpPr/>
          <p:nvPr/>
        </p:nvSpPr>
        <p:spPr>
          <a:xfrm>
            <a:off x="777240" y="4023360"/>
            <a:ext cx="4983480" cy="10973"/>
          </a:xfrm>
          <a:prstGeom prst="rect">
            <a:avLst/>
          </a:prstGeom>
          <a:solidFill>
            <a:srgbClr val="C9DDE3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17" name="Body2"/>
          <p:cNvSpPr txBox="1"/>
          <p:nvPr/>
        </p:nvSpPr>
        <p:spPr>
          <a:xfrm>
            <a:off x="777240" y="4169664"/>
            <a:ext cx="4983480" cy="713232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it-IT" sz="1000" b="0" i="0" spc="0">
                <a:solidFill>
                  <a:srgbClr val="24505E"/>
                </a:solidFill>
              </a:rPr>
              <a:t>Firing adattivo, compressione controllata e feedback in tempo reale riducono lo stress tissutale e rendono più uniforme la tenuta della linea di sutura.</a:t>
            </a:r>
          </a:p>
        </p:txBody>
      </p:sp>
      <p:sp>
        <p:nvSpPr>
          <p:cNvPr id="218" name="Card3"/>
          <p:cNvSpPr/>
          <p:nvPr/>
        </p:nvSpPr>
        <p:spPr>
          <a:xfrm>
            <a:off x="6153912" y="3127248"/>
            <a:ext cx="5532120" cy="1920240"/>
          </a:xfrm>
          <a:prstGeom prst="roundRect">
            <a:avLst>
              <a:gd name="adj" fmla="val 3252"/>
            </a:avLst>
          </a:prstGeom>
          <a:solidFill>
            <a:srgbClr val="FFFFFF"/>
          </a:solidFill>
          <a:ln w="13970">
            <a:solidFill>
              <a:srgbClr val="C9DDE3"/>
            </a:solidFill>
          </a:ln>
          <a:effectLst>
            <a:outerShdw blurRad="15240" dist="635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219" name="Badge3"/>
          <p:cNvSpPr/>
          <p:nvPr/>
        </p:nvSpPr>
        <p:spPr>
          <a:xfrm>
            <a:off x="6428232" y="3383280"/>
            <a:ext cx="402336" cy="402336"/>
          </a:xfrm>
          <a:prstGeom prst="roundRect">
            <a:avLst>
              <a:gd name="adj" fmla="val 16667"/>
            </a:avLst>
          </a:prstGeom>
          <a:solidFill>
            <a:srgbClr val="E67824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20" name="Num3"/>
          <p:cNvSpPr txBox="1"/>
          <p:nvPr/>
        </p:nvSpPr>
        <p:spPr>
          <a:xfrm>
            <a:off x="6428232" y="3474720"/>
            <a:ext cx="402336" cy="237744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ctr"/>
            <a:r>
              <a:rPr lang="it-IT" sz="900" b="1" i="0" spc="0">
                <a:solidFill>
                  <a:srgbClr val="FFFFFF"/>
                </a:solidFill>
              </a:rPr>
              <a:t>04</a:t>
            </a:r>
          </a:p>
        </p:txBody>
      </p:sp>
      <p:sp>
        <p:nvSpPr>
          <p:cNvPr id="221" name="Head3"/>
          <p:cNvSpPr txBox="1"/>
          <p:nvPr/>
        </p:nvSpPr>
        <p:spPr>
          <a:xfrm>
            <a:off x="6995160" y="3438144"/>
            <a:ext cx="4416552" cy="384048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it-IT" sz="1200" b="1" i="0" spc="20">
                <a:solidFill>
                  <a:srgbClr val="0E3D4A"/>
                </a:solidFill>
              </a:rPr>
              <a:t>LA SINERGIA È IL VALORE AGGIUNTO</a:t>
            </a:r>
          </a:p>
        </p:txBody>
      </p:sp>
      <p:sp>
        <p:nvSpPr>
          <p:cNvPr id="222" name="Div3"/>
          <p:cNvSpPr/>
          <p:nvPr/>
        </p:nvSpPr>
        <p:spPr>
          <a:xfrm>
            <a:off x="6428232" y="4023360"/>
            <a:ext cx="4983480" cy="10973"/>
          </a:xfrm>
          <a:prstGeom prst="rect">
            <a:avLst/>
          </a:prstGeom>
          <a:solidFill>
            <a:srgbClr val="C9DDE3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23" name="Body3"/>
          <p:cNvSpPr txBox="1"/>
          <p:nvPr/>
        </p:nvSpPr>
        <p:spPr>
          <a:xfrm>
            <a:off x="6428232" y="4169664"/>
            <a:ext cx="4983480" cy="713232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it-IT" sz="1000" b="0" i="0" spc="0">
                <a:solidFill>
                  <a:srgbClr val="24505E"/>
                </a:solidFill>
              </a:rPr>
              <a:t>Perfusione verificata con ICG e stapling calibrato sul tessuto affrontano insieme due determinanti indipendenti della fistola.</a:t>
            </a:r>
          </a:p>
        </p:txBody>
      </p:sp>
      <p:sp>
        <p:nvSpPr>
          <p:cNvPr id="300" name="Band"/>
          <p:cNvSpPr/>
          <p:nvPr/>
        </p:nvSpPr>
        <p:spPr>
          <a:xfrm>
            <a:off x="502920" y="5230368"/>
            <a:ext cx="11183112" cy="1097280"/>
          </a:xfrm>
          <a:prstGeom prst="roundRect">
            <a:avLst>
              <a:gd name="adj" fmla="val 3252"/>
            </a:avLst>
          </a:prstGeom>
          <a:solidFill>
            <a:srgbClr val="0E3D4A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301" name="BandLabel"/>
          <p:cNvSpPr txBox="1"/>
          <p:nvPr/>
        </p:nvSpPr>
        <p:spPr>
          <a:xfrm>
            <a:off x="777240" y="5440680"/>
            <a:ext cx="3657600" cy="237744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it-IT" sz="900" b="1" i="0" spc="80">
                <a:solidFill>
                  <a:srgbClr val="E67824"/>
                </a:solidFill>
              </a:rPr>
              <a:t>COSA SERVE ADESSO</a:t>
            </a:r>
          </a:p>
        </p:txBody>
      </p:sp>
      <p:sp>
        <p:nvSpPr>
          <p:cNvPr id="302" name="BandText"/>
          <p:cNvSpPr txBox="1"/>
          <p:nvPr/>
        </p:nvSpPr>
        <p:spPr>
          <a:xfrm>
            <a:off x="777240" y="5733288"/>
            <a:ext cx="10634472" cy="566928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it-IT" sz="1000" b="0" i="0" spc="0">
                <a:solidFill>
                  <a:srgbClr val="D7EEF3"/>
                </a:solidFill>
              </a:rPr>
              <a:t>Dose e timing dell’ICG restano eterogenei e le casistiche sono limitate: servono protocolli standardizzati e studi prospettici per dimostrare una reale riduzione delle deiscenze.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F46C0-3062-9124-094D-900100575F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ED17CC4-3633-A64A-D032-57A4239463EA}"/>
              </a:ext>
            </a:extLst>
          </p:cNvPr>
          <p:cNvSpPr txBox="1"/>
          <p:nvPr/>
        </p:nvSpPr>
        <p:spPr>
          <a:xfrm>
            <a:off x="10420350" y="6214242"/>
            <a:ext cx="1524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8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Antonio Vitiello 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6FE4658-1077-61E6-3240-7CFF3CE2E7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6751" y="1676400"/>
            <a:ext cx="8878498" cy="32427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524217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979A63-B2E4-2739-DFEB-9E17DFE6E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42BFFEA-B8DE-947A-DC18-23F2E5EB84B5}"/>
              </a:ext>
            </a:extLst>
          </p:cNvPr>
          <p:cNvSpPr txBox="1"/>
          <p:nvPr/>
        </p:nvSpPr>
        <p:spPr>
          <a:xfrm>
            <a:off x="333375" y="5350284"/>
            <a:ext cx="115252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0" i="1" dirty="0">
                <a:effectLst/>
                <a:latin typeface="Aptos" panose="020B0004020202020204" pitchFamily="34" charset="0"/>
              </a:rPr>
              <a:t>Advancements in AI-driven robotics are expected to lead to more sophisticated surgical systems capable of performing complex procedures under the expert guidance of skilled surgeons. ​</a:t>
            </a:r>
          </a:p>
        </p:txBody>
      </p:sp>
      <p:pic>
        <p:nvPicPr>
          <p:cNvPr id="4098" name="Picture 2" descr="Robotic Bariatric Surgery Dallas | Benefits, Cost, Results &amp; Preparation">
            <a:extLst>
              <a:ext uri="{FF2B5EF4-FFF2-40B4-BE49-F238E27FC236}">
                <a16:creationId xmlns:a16="http://schemas.microsoft.com/office/drawing/2014/main" id="{8C5D039A-5841-C409-E163-3FAE97BF3B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5" y="1333500"/>
            <a:ext cx="5153025" cy="27527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F44AF43-E7B4-B1BA-143E-AC3653425B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7666" y="355096"/>
            <a:ext cx="5382359" cy="47095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EBF3A46-03E5-C176-496D-60B8D170AD1B}"/>
              </a:ext>
            </a:extLst>
          </p:cNvPr>
          <p:cNvSpPr txBox="1"/>
          <p:nvPr/>
        </p:nvSpPr>
        <p:spPr>
          <a:xfrm>
            <a:off x="10420350" y="6214242"/>
            <a:ext cx="1524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8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Antonio Vitiello 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1628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3343B"/>
      </a:dk2>
      <a:lt2>
        <a:srgbClr val="D6E6E8"/>
      </a:lt2>
      <a:accent1>
        <a:srgbClr val="0E7C86"/>
      </a:accent1>
      <a:accent2>
        <a:srgbClr val="1E9E63"/>
      </a:accent2>
      <a:accent3>
        <a:srgbClr val="5C767D"/>
      </a:accent3>
      <a:accent4>
        <a:srgbClr val="0E7C86"/>
      </a:accent4>
      <a:accent5>
        <a:srgbClr val="13343B"/>
      </a:accent5>
      <a:accent6>
        <a:srgbClr val="1E9E63"/>
      </a:accent6>
      <a:hlink>
        <a:srgbClr val="0E7C86"/>
      </a:hlink>
      <a:folHlink>
        <a:srgbClr val="5C76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1058</TotalTime>
  <Words>2603</Words>
  <Application>Microsoft Office PowerPoint</Application>
  <PresentationFormat>Widescreen</PresentationFormat>
  <Paragraphs>362</Paragraphs>
  <Slides>32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40" baseType="lpstr">
      <vt:lpstr>Aptos</vt:lpstr>
      <vt:lpstr>Aptos Display</vt:lpstr>
      <vt:lpstr>Arial</vt:lpstr>
      <vt:lpstr>Calibri</vt:lpstr>
      <vt:lpstr>Segoe UI</vt:lpstr>
      <vt:lpstr>Wingdings</vt:lpstr>
      <vt:lpstr>Office Theme</vt:lpstr>
      <vt:lpstr>1_Office Theme</vt:lpstr>
      <vt:lpstr>PowerPoint Presentation</vt:lpstr>
      <vt:lpstr>ICG Fluorescence  (Verde di indocianina):   come funziona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Antonio Vitiello</dc:creator>
  <cp:lastModifiedBy>Antonio Vitiello</cp:lastModifiedBy>
  <cp:revision>12</cp:revision>
  <dcterms:created xsi:type="dcterms:W3CDTF">2026-07-02T07:52:42Z</dcterms:created>
  <dcterms:modified xsi:type="dcterms:W3CDTF">2026-09-19T05:51:23Z</dcterms:modified>
</cp:coreProperties>
</file>